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4"/>
  </p:sldMasterIdLst>
  <p:notesMasterIdLst>
    <p:notesMasterId r:id="rId28"/>
  </p:notesMasterIdLst>
  <p:sldIdLst>
    <p:sldId id="263" r:id="rId5"/>
    <p:sldId id="305" r:id="rId6"/>
    <p:sldId id="289" r:id="rId7"/>
    <p:sldId id="313" r:id="rId8"/>
    <p:sldId id="265" r:id="rId9"/>
    <p:sldId id="290" r:id="rId10"/>
    <p:sldId id="291" r:id="rId11"/>
    <p:sldId id="293" r:id="rId12"/>
    <p:sldId id="298" r:id="rId13"/>
    <p:sldId id="295" r:id="rId14"/>
    <p:sldId id="296" r:id="rId15"/>
    <p:sldId id="306" r:id="rId16"/>
    <p:sldId id="308" r:id="rId17"/>
    <p:sldId id="297" r:id="rId18"/>
    <p:sldId id="299" r:id="rId19"/>
    <p:sldId id="301" r:id="rId20"/>
    <p:sldId id="309" r:id="rId21"/>
    <p:sldId id="311" r:id="rId22"/>
    <p:sldId id="302" r:id="rId23"/>
    <p:sldId id="300" r:id="rId24"/>
    <p:sldId id="303" r:id="rId25"/>
    <p:sldId id="304" r:id="rId26"/>
    <p:sldId id="276" r:id="rId2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6EB1"/>
    <a:srgbClr val="00BBA8"/>
    <a:srgbClr val="FA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189" autoAdjust="0"/>
  </p:normalViewPr>
  <p:slideViewPr>
    <p:cSldViewPr snapToGrid="0">
      <p:cViewPr varScale="1">
        <p:scale>
          <a:sx n="102" d="100"/>
          <a:sy n="102" d="100"/>
        </p:scale>
        <p:origin x="95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hilippe Hudon" userId="a92e3e99-4330-489d-8f47-71958af35f15" providerId="ADAL" clId="{2B198FE5-BD4E-4E65-8DCC-F059C0FE52D9}"/>
    <pc:docChg chg="addSld delSld modSld">
      <pc:chgData name="Philippe Hudon" userId="a92e3e99-4330-489d-8f47-71958af35f15" providerId="ADAL" clId="{2B198FE5-BD4E-4E65-8DCC-F059C0FE52D9}" dt="2026-09-17T14:23:15.220" v="12" actId="20577"/>
      <pc:docMkLst>
        <pc:docMk/>
      </pc:docMkLst>
      <pc:sldChg chg="add setBg">
        <pc:chgData name="Philippe Hudon" userId="a92e3e99-4330-489d-8f47-71958af35f15" providerId="ADAL" clId="{2B198FE5-BD4E-4E65-8DCC-F059C0FE52D9}" dt="2026-09-16T13:32:28.771" v="0"/>
        <pc:sldMkLst>
          <pc:docMk/>
          <pc:sldMk cId="361751544" sldId="306"/>
        </pc:sldMkLst>
      </pc:sldChg>
      <pc:sldChg chg="addSp add modAnim">
        <pc:chgData name="Philippe Hudon" userId="a92e3e99-4330-489d-8f47-71958af35f15" providerId="ADAL" clId="{2B198FE5-BD4E-4E65-8DCC-F059C0FE52D9}" dt="2026-09-16T13:39:23.427" v="3"/>
        <pc:sldMkLst>
          <pc:docMk/>
          <pc:sldMk cId="3042083367" sldId="308"/>
        </pc:sldMkLst>
        <pc:picChg chg="add">
          <ac:chgData name="Philippe Hudon" userId="a92e3e99-4330-489d-8f47-71958af35f15" providerId="ADAL" clId="{2B198FE5-BD4E-4E65-8DCC-F059C0FE52D9}" dt="2026-09-16T13:39:06.737" v="2"/>
          <ac:picMkLst>
            <pc:docMk/>
            <pc:sldMk cId="3042083367" sldId="308"/>
            <ac:picMk id="7" creationId="{AECDBF82-25F0-A7AA-3DFA-04A84CCA7A26}"/>
          </ac:picMkLst>
        </pc:picChg>
      </pc:sldChg>
      <pc:sldChg chg="add">
        <pc:chgData name="Philippe Hudon" userId="a92e3e99-4330-489d-8f47-71958af35f15" providerId="ADAL" clId="{2B198FE5-BD4E-4E65-8DCC-F059C0FE52D9}" dt="2026-09-16T13:40:54.582" v="4"/>
        <pc:sldMkLst>
          <pc:docMk/>
          <pc:sldMk cId="2451114829" sldId="309"/>
        </pc:sldMkLst>
      </pc:sldChg>
      <pc:sldChg chg="add">
        <pc:chgData name="Philippe Hudon" userId="a92e3e99-4330-489d-8f47-71958af35f15" providerId="ADAL" clId="{2B198FE5-BD4E-4E65-8DCC-F059C0FE52D9}" dt="2026-09-16T13:42:39.017" v="5"/>
        <pc:sldMkLst>
          <pc:docMk/>
          <pc:sldMk cId="103558510" sldId="310"/>
        </pc:sldMkLst>
      </pc:sldChg>
      <pc:sldChg chg="add">
        <pc:chgData name="Philippe Hudon" userId="a92e3e99-4330-489d-8f47-71958af35f15" providerId="ADAL" clId="{2B198FE5-BD4E-4E65-8DCC-F059C0FE52D9}" dt="2026-09-16T13:42:41.310" v="6"/>
        <pc:sldMkLst>
          <pc:docMk/>
          <pc:sldMk cId="3279623364" sldId="311"/>
        </pc:sldMkLst>
      </pc:sldChg>
      <pc:sldChg chg="addSp modSp add mod">
        <pc:chgData name="Philippe Hudon" userId="a92e3e99-4330-489d-8f47-71958af35f15" providerId="ADAL" clId="{2B198FE5-BD4E-4E65-8DCC-F059C0FE52D9}" dt="2026-09-17T14:23:15.220" v="12" actId="20577"/>
        <pc:sldMkLst>
          <pc:docMk/>
          <pc:sldMk cId="2129532834" sldId="313"/>
        </pc:sldMkLst>
        <pc:spChg chg="mod">
          <ac:chgData name="Philippe Hudon" userId="a92e3e99-4330-489d-8f47-71958af35f15" providerId="ADAL" clId="{2B198FE5-BD4E-4E65-8DCC-F059C0FE52D9}" dt="2026-09-17T14:23:15.220" v="12" actId="20577"/>
          <ac:spMkLst>
            <pc:docMk/>
            <pc:sldMk cId="2129532834" sldId="313"/>
            <ac:spMk id="8" creationId="{BC683D04-EE12-A482-B8F3-6F21BB1E6A11}"/>
          </ac:spMkLst>
        </pc:spChg>
        <pc:picChg chg="add mod">
          <ac:chgData name="Philippe Hudon" userId="a92e3e99-4330-489d-8f47-71958af35f15" providerId="ADAL" clId="{2B198FE5-BD4E-4E65-8DCC-F059C0FE52D9}" dt="2026-09-16T14:01:40.375" v="10"/>
          <ac:picMkLst>
            <pc:docMk/>
            <pc:sldMk cId="2129532834" sldId="313"/>
            <ac:picMk id="2" creationId="{DEBC7980-7CAF-B982-C7C4-DB1E19E79690}"/>
          </ac:picMkLst>
        </pc:picChg>
      </pc:sldChg>
      <pc:sldChg chg="add del">
        <pc:chgData name="Philippe Hudon" userId="a92e3e99-4330-489d-8f47-71958af35f15" providerId="ADAL" clId="{2B198FE5-BD4E-4E65-8DCC-F059C0FE52D9}" dt="2026-09-16T14:01:27.318" v="9"/>
        <pc:sldMkLst>
          <pc:docMk/>
          <pc:sldMk cId="62952200" sldId="31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86BF33-0F80-468F-BC02-D7F485788161}" type="datetimeFigureOut">
              <a:rPr lang="fr-CA" smtClean="0"/>
              <a:t>2026-09-17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98C763-7D3E-409D-9723-F08543B9674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1050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98C763-7D3E-409D-9723-F08543B96740}" type="slidenum">
              <a:rPr lang="fr-CA" smtClean="0"/>
              <a:t>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6365605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98C763-7D3E-409D-9723-F08543B96740}" type="slidenum">
              <a:rPr lang="fr-CA" smtClean="0"/>
              <a:t>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319598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98C763-7D3E-409D-9723-F08543B96740}" type="slidenum">
              <a:rPr lang="fr-CA" smtClean="0"/>
              <a:t>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902087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CDB02-E484-45E6-91AA-B88A12189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2817641-236B-E148-A0AD-8BF0C677E2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967837A-4495-6735-79CD-87AC103E3A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30F87D1-D201-C6E2-5329-D367C4822C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98C763-7D3E-409D-9723-F08543B96740}" type="slidenum">
              <a:rPr lang="fr-CA" smtClean="0"/>
              <a:t>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665220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5069A-6F1C-CDF6-BA49-E03F9E1B81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B9F9F85-57AE-44E0-0B20-C2E27637D1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A487CFA-2C70-5F0A-C309-1F2FEA9A82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145D54-E2B9-7646-9998-AECECE58C5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98C763-7D3E-409D-9723-F08543B96740}" type="slidenum">
              <a:rPr lang="fr-CA" smtClean="0"/>
              <a:t>8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11429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0D6B38-E949-CF14-9F38-B8E04D890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A255AC5-CEC7-8C1E-0C4A-3EA52474D5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AD11B62-7CE2-722F-BB4E-8E303AD010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0A2DEEA-2214-4EC8-5060-7057208EA4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98C763-7D3E-409D-9723-F08543B96740}" type="slidenum">
              <a:rPr lang="fr-CA" smtClean="0"/>
              <a:t>9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9921971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D47207-FE80-88F7-435E-7F6F31F48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D90441B-4F58-3127-7856-9EC689614D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DDDF5EC-8FF6-0CC1-400C-E5313D8ED3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BED570-C298-7D63-C4D1-F3956728B9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98C763-7D3E-409D-9723-F08543B96740}" type="slidenum">
              <a:rPr lang="fr-CA" smtClean="0"/>
              <a:t>10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751862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310EC4-54D0-EFB3-47A2-B14303896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A227DA7-F527-9310-CFCE-392956D0F8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112BA5C-5210-CD66-6A8F-68093BFDA7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66101BF-E720-1C75-25BA-D52463DE30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98C763-7D3E-409D-9723-F08543B96740}" type="slidenum">
              <a:rPr lang="fr-CA" smtClean="0"/>
              <a:t>11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058707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525988-ACAF-3726-7898-08AB2D0DAC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16D6C27-1DCF-D97E-0413-57E88FE36A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C0896D8-0181-07AD-1A4A-8479BEE33E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E79D8C-AE7A-59C6-7593-EA95982DDF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98C763-7D3E-409D-9723-F08543B96740}" type="slidenum">
              <a:rPr lang="fr-CA" smtClean="0"/>
              <a:t>12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289096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F5523-22DE-3BFA-D098-A1AE0A4B0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FF4F3CF-F29C-3420-A160-C50BCEAC2C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73683DD-851D-33D4-DCCF-248E67A916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7AC9C53-2234-B57C-9D65-7F44902F01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98C763-7D3E-409D-9723-F08543B96740}" type="slidenum">
              <a:rPr lang="fr-CA" smtClean="0"/>
              <a:t>13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70420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DA3D5-37DC-1606-4AB7-6FB287CDF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76CC445-4C9E-34DA-EC16-70CD7DEB1A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000CAA6-EBD9-2343-4B25-D1E0E2AC0A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B8E155-DA14-852D-425B-6CE5435ACF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98C763-7D3E-409D-9723-F08543B96740}" type="slidenum">
              <a:rPr lang="fr-CA" smtClean="0"/>
              <a:t>14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461296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80ED19-7A02-651B-CD02-D2F3AF2BA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6EB2473-3343-36A4-8886-75BD6C1900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A748478-6C20-3DC3-C521-CFA2845D35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AC0CD43-8D08-3E88-ECFA-AC70E46FC1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98C763-7D3E-409D-9723-F08543B96740}" type="slidenum">
              <a:rPr lang="fr-CA" smtClean="0"/>
              <a:t>22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720946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Grande synthèse et clôture (10 min)</a:t>
            </a:r>
            <a:endParaRPr lang="fr-CA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Objectif : valider les messages clés qui nourriront la rédaction du Livre blanc.</a:t>
            </a:r>
          </a:p>
          <a:p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fr-CA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a) Rappel des 6–8 idées centrales ressorties</a:t>
            </a:r>
            <a:endParaRPr lang="fr-CA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À partir des contributions aux sondages et panel.</a:t>
            </a:r>
          </a:p>
          <a:p>
            <a:r>
              <a:rPr lang="fr-CA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fr-CA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b) Question finale dans le chat</a:t>
            </a:r>
            <a:endParaRPr lang="fr-CA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Quel message essentiel souhaitez-vous que le Livre blanc porte au nom des professionnels du bâtiment ?</a:t>
            </a:r>
            <a:endParaRPr lang="fr-CA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fr-CA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c) Prochaines étapes</a:t>
            </a:r>
            <a:endParaRPr lang="fr-CA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Basé sur l’échéancier du cahier du participant  :</a:t>
            </a:r>
          </a:p>
          <a:p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·       Janvier–mars : intégration et rédaction</a:t>
            </a:r>
          </a:p>
          <a:p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·       mars : Lancement visé du Livre blanc</a:t>
            </a:r>
          </a:p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98C763-7D3E-409D-9723-F08543B96740}" type="slidenum">
              <a:rPr lang="fr-CA" smtClean="0"/>
              <a:t>23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30895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1210E-201E-4473-82AC-2466F5386C38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568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1923" y="1122363"/>
            <a:ext cx="7588155" cy="2621154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3843708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FA71-3A18-48C0-980F-4B68F7F63042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58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67F45AC6-C491-4585-A584-9CE2AF7D5500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028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3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9.jpeg"/><Relationship Id="rId4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Relationship Id="rId4" Type="http://schemas.openxmlformats.org/officeDocument/2006/relationships/image" Target="../media/image2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8165366B-34BE-8EFA-119E-1D1BFE6FDD2E}"/>
              </a:ext>
            </a:extLst>
          </p:cNvPr>
          <p:cNvSpPr/>
          <p:nvPr/>
        </p:nvSpPr>
        <p:spPr>
          <a:xfrm>
            <a:off x="0" y="4634102"/>
            <a:ext cx="12192000" cy="2454247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0" name="Freeform 11">
            <a:extLst>
              <a:ext uri="{FF2B5EF4-FFF2-40B4-BE49-F238E27FC236}">
                <a16:creationId xmlns:a16="http://schemas.microsoft.com/office/drawing/2014/main" id="{2887C041-8A02-FE8B-545F-0C7E0DE4F767}"/>
              </a:ext>
            </a:extLst>
          </p:cNvPr>
          <p:cNvSpPr/>
          <p:nvPr/>
        </p:nvSpPr>
        <p:spPr>
          <a:xfrm>
            <a:off x="694651" y="5428144"/>
            <a:ext cx="5345037" cy="936759"/>
          </a:xfrm>
          <a:custGeom>
            <a:avLst/>
            <a:gdLst/>
            <a:ahLst/>
            <a:cxnLst/>
            <a:rect l="l" t="t" r="r" b="b"/>
            <a:pathLst>
              <a:path w="4110635" h="720421">
                <a:moveTo>
                  <a:pt x="0" y="0"/>
                </a:moveTo>
                <a:lnTo>
                  <a:pt x="4110635" y="0"/>
                </a:lnTo>
                <a:lnTo>
                  <a:pt x="4110635" y="720421"/>
                </a:lnTo>
                <a:lnTo>
                  <a:pt x="0" y="7204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693" t="-33101" r="-6401" b="-35405"/>
            </a:stretch>
          </a:blipFill>
        </p:spPr>
        <p:txBody>
          <a:bodyPr/>
          <a:lstStyle/>
          <a:p>
            <a:endParaRPr lang="fr-CA" sz="1200"/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776ADB99-8281-194D-273D-66661A178644}"/>
              </a:ext>
            </a:extLst>
          </p:cNvPr>
          <p:cNvSpPr txBox="1"/>
          <p:nvPr/>
        </p:nvSpPr>
        <p:spPr>
          <a:xfrm>
            <a:off x="694651" y="2633910"/>
            <a:ext cx="6887511" cy="15901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176"/>
              </a:lnSpc>
            </a:pPr>
            <a:r>
              <a:rPr 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Proxima Nova"/>
                <a:cs typeface="Proxima Nova"/>
                <a:sym typeface="Proxima Nova"/>
              </a:rPr>
              <a:t>Livre </a:t>
            </a:r>
            <a:r>
              <a:rPr lang="en-US" sz="6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Proxima Nova"/>
                <a:cs typeface="Proxima Nova"/>
                <a:sym typeface="Proxima Nova"/>
              </a:rPr>
              <a:t>blanc</a:t>
            </a:r>
            <a:endParaRPr lang="en-US" sz="60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ea typeface="Proxima Nova"/>
              <a:cs typeface="Proxima Nova"/>
              <a:sym typeface="Proxima Nova"/>
            </a:endParaRPr>
          </a:p>
          <a:p>
            <a:pPr>
              <a:lnSpc>
                <a:spcPts val="6176"/>
              </a:lnSpc>
            </a:pPr>
            <a:r>
              <a:rPr lang="en-US" sz="6000" b="1" dirty="0" err="1">
                <a:solidFill>
                  <a:srgbClr val="4C6EB1"/>
                </a:solidFill>
                <a:latin typeface="Arial Narrow" panose="020B0606020202030204" pitchFamily="34" charset="0"/>
                <a:ea typeface="Proxima Nova Bold"/>
                <a:cs typeface="Proxima Nova Bold"/>
                <a:sym typeface="Proxima Nova Bold"/>
              </a:rPr>
              <a:t>en</a:t>
            </a:r>
            <a:r>
              <a:rPr lang="en-US" sz="6000" b="1" dirty="0">
                <a:solidFill>
                  <a:srgbClr val="4C6EB1"/>
                </a:solidFill>
                <a:latin typeface="Arial Narrow" panose="020B0606020202030204" pitchFamily="34" charset="0"/>
                <a:ea typeface="Proxima Nova Bold"/>
                <a:cs typeface="Proxima Nova Bold"/>
                <a:sym typeface="Proxima Nova Bold"/>
              </a:rPr>
              <a:t> </a:t>
            </a:r>
            <a:r>
              <a:rPr lang="en-US" sz="6000" b="1" dirty="0" err="1">
                <a:solidFill>
                  <a:srgbClr val="4C6EB1"/>
                </a:solidFill>
                <a:latin typeface="Arial Narrow" panose="020B0606020202030204" pitchFamily="34" charset="0"/>
                <a:ea typeface="Proxima Nova Bold"/>
                <a:cs typeface="Proxima Nova Bold"/>
                <a:sym typeface="Proxima Nova Bold"/>
              </a:rPr>
              <a:t>immobilier</a:t>
            </a:r>
            <a:r>
              <a:rPr lang="en-US" sz="6000" b="1" dirty="0">
                <a:solidFill>
                  <a:srgbClr val="4C6EB1"/>
                </a:solidFill>
                <a:latin typeface="Arial Narrow" panose="020B0606020202030204" pitchFamily="34" charset="0"/>
                <a:ea typeface="Proxima Nova Bold"/>
                <a:cs typeface="Proxima Nova Bold"/>
                <a:sym typeface="Proxima Nova Bold"/>
              </a:rPr>
              <a:t> durable</a:t>
            </a:r>
          </a:p>
        </p:txBody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id="{B51E0249-8B8A-D931-A2E3-CEC29D8F7A21}"/>
              </a:ext>
            </a:extLst>
          </p:cNvPr>
          <p:cNvSpPr txBox="1"/>
          <p:nvPr/>
        </p:nvSpPr>
        <p:spPr>
          <a:xfrm>
            <a:off x="694651" y="742042"/>
            <a:ext cx="3205714" cy="4390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44"/>
              </a:lnSpc>
            </a:pPr>
            <a:r>
              <a:rPr lang="en-US" b="1" dirty="0">
                <a:solidFill>
                  <a:srgbClr val="737373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16 </a:t>
            </a:r>
            <a:r>
              <a:rPr lang="en-US" b="1" dirty="0" err="1">
                <a:solidFill>
                  <a:srgbClr val="737373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septembre</a:t>
            </a:r>
            <a:r>
              <a:rPr lang="en-US" b="1" dirty="0">
                <a:solidFill>
                  <a:srgbClr val="737373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2026</a:t>
            </a:r>
          </a:p>
        </p:txBody>
      </p:sp>
      <p:grpSp>
        <p:nvGrpSpPr>
          <p:cNvPr id="17" name="Group 3">
            <a:extLst>
              <a:ext uri="{FF2B5EF4-FFF2-40B4-BE49-F238E27FC236}">
                <a16:creationId xmlns:a16="http://schemas.microsoft.com/office/drawing/2014/main" id="{84A372CD-C6AB-1FD3-71FB-3049AA9F3BB0}"/>
              </a:ext>
            </a:extLst>
          </p:cNvPr>
          <p:cNvGrpSpPr/>
          <p:nvPr/>
        </p:nvGrpSpPr>
        <p:grpSpPr>
          <a:xfrm>
            <a:off x="10888271" y="-705319"/>
            <a:ext cx="3996759" cy="3434715"/>
            <a:chOff x="0" y="0"/>
            <a:chExt cx="812800" cy="698500"/>
          </a:xfrm>
        </p:grpSpPr>
        <p:sp>
          <p:nvSpPr>
            <p:cNvPr id="18" name="Freeform 4">
              <a:extLst>
                <a:ext uri="{FF2B5EF4-FFF2-40B4-BE49-F238E27FC236}">
                  <a16:creationId xmlns:a16="http://schemas.microsoft.com/office/drawing/2014/main" id="{FE389FD3-6618-FE43-0A3B-8CD2EAE644A6}"/>
                </a:ext>
              </a:extLst>
            </p:cNvPr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53B5A8"/>
              </a:solidFill>
              <a:prstDash val="solid"/>
              <a:miter/>
            </a:ln>
          </p:spPr>
          <p:txBody>
            <a:bodyPr/>
            <a:lstStyle/>
            <a:p>
              <a:endParaRPr lang="fr-CA" sz="1200"/>
            </a:p>
          </p:txBody>
        </p:sp>
        <p:sp>
          <p:nvSpPr>
            <p:cNvPr id="19" name="TextBox 5">
              <a:extLst>
                <a:ext uri="{FF2B5EF4-FFF2-40B4-BE49-F238E27FC236}">
                  <a16:creationId xmlns:a16="http://schemas.microsoft.com/office/drawing/2014/main" id="{84BA33DD-F70E-7BB1-AA52-14CC270FF8A6}"/>
                </a:ext>
              </a:extLst>
            </p:cNvPr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23" name="Group 9">
            <a:extLst>
              <a:ext uri="{FF2B5EF4-FFF2-40B4-BE49-F238E27FC236}">
                <a16:creationId xmlns:a16="http://schemas.microsoft.com/office/drawing/2014/main" id="{D1E45F33-1B63-2F33-60D5-84D15DFD7DF1}"/>
              </a:ext>
            </a:extLst>
          </p:cNvPr>
          <p:cNvGrpSpPr/>
          <p:nvPr/>
        </p:nvGrpSpPr>
        <p:grpSpPr>
          <a:xfrm>
            <a:off x="7495477" y="1136522"/>
            <a:ext cx="4038986" cy="3497580"/>
            <a:chOff x="0" y="0"/>
            <a:chExt cx="4282440" cy="3708400"/>
          </a:xfrm>
        </p:grpSpPr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id="{AE6B0795-02EF-F0F9-305E-96001906951F}"/>
                </a:ext>
              </a:extLst>
            </p:cNvPr>
            <p:cNvSpPr/>
            <p:nvPr/>
          </p:nvSpPr>
          <p:spPr>
            <a:xfrm>
              <a:off x="0" y="0"/>
              <a:ext cx="4282440" cy="3708400"/>
            </a:xfrm>
            <a:custGeom>
              <a:avLst/>
              <a:gdLst/>
              <a:ahLst/>
              <a:cxnLst/>
              <a:rect l="l" t="t" r="r" b="b"/>
              <a:pathLst>
                <a:path w="4282440" h="3708400">
                  <a:moveTo>
                    <a:pt x="3211830" y="0"/>
                  </a:moveTo>
                  <a:lnTo>
                    <a:pt x="1070610" y="0"/>
                  </a:lnTo>
                  <a:lnTo>
                    <a:pt x="0" y="1854200"/>
                  </a:lnTo>
                  <a:lnTo>
                    <a:pt x="1070610" y="3708400"/>
                  </a:lnTo>
                  <a:lnTo>
                    <a:pt x="3211830" y="3708400"/>
                  </a:lnTo>
                  <a:lnTo>
                    <a:pt x="4282440" y="1854200"/>
                  </a:lnTo>
                  <a:close/>
                </a:path>
              </a:pathLst>
            </a:custGeom>
            <a:blipFill>
              <a:blip r:embed="rId4"/>
              <a:stretch>
                <a:fillRect l="-7730" r="-7730"/>
              </a:stretch>
            </a:blipFill>
          </p:spPr>
          <p:txBody>
            <a:bodyPr/>
            <a:lstStyle/>
            <a:p>
              <a:endParaRPr lang="fr-CA" sz="1200"/>
            </a:p>
          </p:txBody>
        </p:sp>
      </p:grpSp>
      <p:sp>
        <p:nvSpPr>
          <p:cNvPr id="29" name="TextBox 13">
            <a:extLst>
              <a:ext uri="{FF2B5EF4-FFF2-40B4-BE49-F238E27FC236}">
                <a16:creationId xmlns:a16="http://schemas.microsoft.com/office/drawing/2014/main" id="{BC2247FC-6C20-B022-257B-CC8B0535CF40}"/>
              </a:ext>
            </a:extLst>
          </p:cNvPr>
          <p:cNvSpPr txBox="1"/>
          <p:nvPr/>
        </p:nvSpPr>
        <p:spPr>
          <a:xfrm>
            <a:off x="694651" y="4903621"/>
            <a:ext cx="3205714" cy="4254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44"/>
              </a:lnSpc>
            </a:pPr>
            <a:r>
              <a:rPr lang="en-US" dirty="0">
                <a:solidFill>
                  <a:srgbClr val="737373"/>
                </a:solidFill>
                <a:latin typeface="Century Gothic" panose="020B0502020202020204" pitchFamily="34" charset="0"/>
                <a:ea typeface="Poppins"/>
                <a:cs typeface="Poppins"/>
                <a:sym typeface="Poppins"/>
              </a:rPr>
              <a:t>UNE INITIATIVE DE </a:t>
            </a:r>
          </a:p>
        </p:txBody>
      </p:sp>
      <p:grpSp>
        <p:nvGrpSpPr>
          <p:cNvPr id="33" name="Group 3">
            <a:extLst>
              <a:ext uri="{FF2B5EF4-FFF2-40B4-BE49-F238E27FC236}">
                <a16:creationId xmlns:a16="http://schemas.microsoft.com/office/drawing/2014/main" id="{A52F6686-8746-5A32-62F2-BCE7951A8F28}"/>
              </a:ext>
            </a:extLst>
          </p:cNvPr>
          <p:cNvGrpSpPr/>
          <p:nvPr/>
        </p:nvGrpSpPr>
        <p:grpSpPr>
          <a:xfrm>
            <a:off x="10842134" y="3104093"/>
            <a:ext cx="3996759" cy="3434715"/>
            <a:chOff x="0" y="0"/>
            <a:chExt cx="812800" cy="698500"/>
          </a:xfrm>
        </p:grpSpPr>
        <p:sp>
          <p:nvSpPr>
            <p:cNvPr id="34" name="Freeform 4">
              <a:extLst>
                <a:ext uri="{FF2B5EF4-FFF2-40B4-BE49-F238E27FC236}">
                  <a16:creationId xmlns:a16="http://schemas.microsoft.com/office/drawing/2014/main" id="{2BA56B09-83D5-33A1-D22F-F66070C61095}"/>
                </a:ext>
              </a:extLst>
            </p:cNvPr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53B5A8"/>
              </a:solidFill>
              <a:prstDash val="solid"/>
              <a:miter/>
            </a:ln>
          </p:spPr>
          <p:txBody>
            <a:bodyPr/>
            <a:lstStyle/>
            <a:p>
              <a:endParaRPr lang="fr-CA" sz="1200"/>
            </a:p>
          </p:txBody>
        </p:sp>
        <p:sp>
          <p:nvSpPr>
            <p:cNvPr id="35" name="TextBox 5">
              <a:extLst>
                <a:ext uri="{FF2B5EF4-FFF2-40B4-BE49-F238E27FC236}">
                  <a16:creationId xmlns:a16="http://schemas.microsoft.com/office/drawing/2014/main" id="{7AB63E37-7BF7-BF59-A12E-94E4601C27D1}"/>
                </a:ext>
              </a:extLst>
            </p:cNvPr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pic>
        <p:nvPicPr>
          <p:cNvPr id="4" name="Image 3" descr="Une image contenant Graphique, capture d’écran, graphisme, conception&#10;&#10;Description générée automatiquement">
            <a:extLst>
              <a:ext uri="{FF2B5EF4-FFF2-40B4-BE49-F238E27FC236}">
                <a16:creationId xmlns:a16="http://schemas.microsoft.com/office/drawing/2014/main" id="{32E601DC-0E69-679B-9C0E-7EA555AECEF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1986" y="5489515"/>
            <a:ext cx="4190597" cy="84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370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9B096C-6ADF-CAC2-3EA3-7F540DAEF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298B1B4-573A-B103-4515-938E3ADA29E2}"/>
              </a:ext>
            </a:extLst>
          </p:cNvPr>
          <p:cNvSpPr/>
          <p:nvPr/>
        </p:nvSpPr>
        <p:spPr>
          <a:xfrm>
            <a:off x="0" y="1576388"/>
            <a:ext cx="12192000" cy="5511962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8" name="TextBox 19">
            <a:extLst>
              <a:ext uri="{FF2B5EF4-FFF2-40B4-BE49-F238E27FC236}">
                <a16:creationId xmlns:a16="http://schemas.microsoft.com/office/drawing/2014/main" id="{4FD869B9-B9D0-C8BB-92B0-DCBC3D1040B1}"/>
              </a:ext>
            </a:extLst>
          </p:cNvPr>
          <p:cNvSpPr txBox="1"/>
          <p:nvPr/>
        </p:nvSpPr>
        <p:spPr>
          <a:xfrm>
            <a:off x="690588" y="755650"/>
            <a:ext cx="10600365" cy="820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449"/>
              </a:lnSpc>
            </a:pPr>
            <a:r>
              <a:rPr lang="en-US" sz="5400" b="1" dirty="0">
                <a:solidFill>
                  <a:srgbClr val="4C6EB1"/>
                </a:solidFill>
                <a:latin typeface="Arial Narrow" panose="020B0606020202030204" pitchFamily="34" charset="0"/>
                <a:ea typeface="Proxima Nova Bold"/>
                <a:cs typeface="Proxima Nova Bold"/>
                <a:sym typeface="Proxima Nova Bold"/>
              </a:rPr>
              <a:t>Qui suis-je?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BFF678A5-255A-A1EC-A602-1F0DE2D8C1F8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304800" y="2449498"/>
            <a:ext cx="5791199" cy="4408502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fr-CA" sz="3200" b="1" u="sng" dirty="0"/>
              <a:t>Président et fondateur d’Akonovia</a:t>
            </a:r>
            <a:r>
              <a:rPr lang="en-US" sz="3200" b="1" u="sng" dirty="0"/>
              <a:t>​ </a:t>
            </a:r>
          </a:p>
          <a:p>
            <a:pPr algn="l" fontAlgn="base"/>
            <a:r>
              <a:rPr lang="en-US" sz="3200" dirty="0"/>
              <a:t>Expert-conseil </a:t>
            </a:r>
            <a:r>
              <a:rPr lang="en-US" sz="3200" dirty="0" err="1"/>
              <a:t>en</a:t>
            </a:r>
            <a:r>
              <a:rPr lang="en-US" sz="3200" dirty="0"/>
              <a:t> </a:t>
            </a:r>
            <a:r>
              <a:rPr lang="en-US" sz="3200" dirty="0" err="1"/>
              <a:t>efficacité</a:t>
            </a:r>
            <a:r>
              <a:rPr lang="en-US" sz="3200" dirty="0"/>
              <a:t> </a:t>
            </a:r>
            <a:r>
              <a:rPr lang="en-US" sz="3200" dirty="0" err="1"/>
              <a:t>énergétique</a:t>
            </a:r>
            <a:endParaRPr lang="en-US" sz="3200" dirty="0"/>
          </a:p>
          <a:p>
            <a:pPr algn="l" fontAlgn="base"/>
            <a:endParaRPr lang="en-US" sz="3200" dirty="0"/>
          </a:p>
          <a:p>
            <a:pPr algn="l" fontAlgn="base"/>
            <a:r>
              <a:rPr lang="fr-CA" sz="3200" b="1" u="sng" dirty="0"/>
              <a:t>Président de tb maestro </a:t>
            </a:r>
          </a:p>
          <a:p>
            <a:pPr algn="l" fontAlgn="base"/>
            <a:r>
              <a:rPr lang="fr-CA" sz="3200" dirty="0"/>
              <a:t> Expert-conseil en gestion des actifs</a:t>
            </a:r>
          </a:p>
          <a:p>
            <a:pPr algn="l" fontAlgn="base"/>
            <a:endParaRPr lang="fr-CA" sz="3200" dirty="0"/>
          </a:p>
          <a:p>
            <a:pPr algn="l" fontAlgn="base"/>
            <a:r>
              <a:rPr lang="fr-CA" sz="3200" b="1" u="sng" dirty="0"/>
              <a:t>Président du conseil d’administration Décarbone+ </a:t>
            </a:r>
          </a:p>
          <a:p>
            <a:pPr algn="l" fontAlgn="base"/>
            <a:r>
              <a:rPr lang="fr-CA" sz="3200" dirty="0"/>
              <a:t>OBNL qui vise à accélérer la décarbonation de l’économie au Québec</a:t>
            </a:r>
            <a:endParaRPr lang="en-US" sz="3200" dirty="0"/>
          </a:p>
          <a:p>
            <a:pPr fontAlgn="base"/>
            <a:endParaRPr lang="en-US" sz="3200" dirty="0">
              <a:solidFill>
                <a:srgbClr val="EE682E"/>
              </a:solidFill>
            </a:endParaRPr>
          </a:p>
          <a:p>
            <a:endParaRPr lang="fr-C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7177B01-700D-4642-7AF2-B58D262CC5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4087" y="2449498"/>
            <a:ext cx="5987913" cy="3991942"/>
          </a:xfrm>
          <a:prstGeom prst="flowChartAlternateProcess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B0868DB-36F0-4CEE-C67B-AC279A1A4379}"/>
              </a:ext>
            </a:extLst>
          </p:cNvPr>
          <p:cNvSpPr txBox="1"/>
          <p:nvPr/>
        </p:nvSpPr>
        <p:spPr>
          <a:xfrm>
            <a:off x="0" y="1618501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n-US" sz="3600" b="1" dirty="0">
                <a:solidFill>
                  <a:srgbClr val="EE682E"/>
                </a:solidFill>
              </a:rPr>
              <a:t>​</a:t>
            </a:r>
            <a:r>
              <a:rPr lang="fr-CA" sz="3600" b="1" dirty="0">
                <a:solidFill>
                  <a:srgbClr val="4C6EB1"/>
                </a:solidFill>
                <a:latin typeface="Arial Narrow" panose="020B0606020202030204" pitchFamily="34" charset="0"/>
              </a:rPr>
              <a:t>Philippe Hudon, ing., </a:t>
            </a:r>
            <a:r>
              <a:rPr lang="fr-CA" sz="3600" b="1" dirty="0" err="1">
                <a:solidFill>
                  <a:srgbClr val="4C6EB1"/>
                </a:solidFill>
                <a:latin typeface="Arial Narrow" panose="020B0606020202030204" pitchFamily="34" charset="0"/>
              </a:rPr>
              <a:t>M.Sc.A</a:t>
            </a:r>
            <a:r>
              <a:rPr lang="fr-CA" sz="3600" b="1" dirty="0">
                <a:solidFill>
                  <a:srgbClr val="4C6EB1"/>
                </a:solidFill>
                <a:latin typeface="Arial Narrow" panose="020B0606020202030204" pitchFamily="34" charset="0"/>
              </a:rPr>
              <a:t>., BEMP, </a:t>
            </a:r>
            <a:r>
              <a:rPr lang="fr-CA" sz="3600" b="1" dirty="0" err="1">
                <a:solidFill>
                  <a:srgbClr val="4C6EB1"/>
                </a:solidFill>
                <a:latin typeface="Arial Narrow" panose="020B0606020202030204" pitchFamily="34" charset="0"/>
              </a:rPr>
              <a:t>BCxP</a:t>
            </a:r>
            <a:r>
              <a:rPr lang="fr-CA" sz="3600" b="1" dirty="0">
                <a:solidFill>
                  <a:srgbClr val="4C6EB1"/>
                </a:solidFill>
                <a:latin typeface="Arial Narrow" panose="020B0606020202030204" pitchFamily="34" charset="0"/>
              </a:rPr>
              <a:t> </a:t>
            </a:r>
            <a:endParaRPr lang="en-US" sz="3600" b="1" dirty="0">
              <a:solidFill>
                <a:srgbClr val="EE6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59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56524012-C795-0B25-2A38-BBE45E444D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9829" y="-422031"/>
            <a:ext cx="13356745" cy="9446632"/>
          </a:xfrm>
          <a:prstGeom prst="rect">
            <a:avLst/>
          </a:prstGeom>
        </p:spPr>
      </p:pic>
      <p:sp>
        <p:nvSpPr>
          <p:cNvPr id="6" name="TextBox 19">
            <a:extLst>
              <a:ext uri="{FF2B5EF4-FFF2-40B4-BE49-F238E27FC236}">
                <a16:creationId xmlns:a16="http://schemas.microsoft.com/office/drawing/2014/main" id="{249B1C35-C611-4A33-C19B-84CB8D96A5D9}"/>
              </a:ext>
            </a:extLst>
          </p:cNvPr>
          <p:cNvSpPr txBox="1"/>
          <p:nvPr/>
        </p:nvSpPr>
        <p:spPr>
          <a:xfrm>
            <a:off x="7267575" y="944543"/>
            <a:ext cx="4133851" cy="7402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449"/>
              </a:lnSpc>
            </a:pPr>
            <a:r>
              <a:rPr lang="en-US" sz="4400" b="1" dirty="0" err="1">
                <a:solidFill>
                  <a:srgbClr val="4C6EB1"/>
                </a:solidFill>
                <a:latin typeface="Arial Narrow" panose="020B0606020202030204" pitchFamily="34" charset="0"/>
                <a:ea typeface="Proxima Nova Bold"/>
                <a:cs typeface="Proxima Nova Bold"/>
                <a:sym typeface="Proxima Nova Bold"/>
              </a:rPr>
              <a:t>Remerciements</a:t>
            </a:r>
            <a:endParaRPr lang="en-US" sz="4400" b="1" dirty="0">
              <a:solidFill>
                <a:srgbClr val="4C6EB1"/>
              </a:solidFill>
              <a:latin typeface="Arial Narrow" panose="020B0606020202030204" pitchFamily="34" charset="0"/>
              <a:ea typeface="Proxima Nova Bold"/>
              <a:cs typeface="Proxima Nova Bold"/>
              <a:sym typeface="Proxima Nova Bold"/>
            </a:endParaRPr>
          </a:p>
        </p:txBody>
      </p:sp>
      <p:sp>
        <p:nvSpPr>
          <p:cNvPr id="8" name="TextBox 19">
            <a:extLst>
              <a:ext uri="{FF2B5EF4-FFF2-40B4-BE49-F238E27FC236}">
                <a16:creationId xmlns:a16="http://schemas.microsoft.com/office/drawing/2014/main" id="{504DA76B-7AFB-08F2-7557-019121D9ABF5}"/>
              </a:ext>
            </a:extLst>
          </p:cNvPr>
          <p:cNvSpPr txBox="1"/>
          <p:nvPr/>
        </p:nvSpPr>
        <p:spPr>
          <a:xfrm>
            <a:off x="7267574" y="1907189"/>
            <a:ext cx="4133851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fr-CA" sz="2800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création de ce livre blanc a été rendue possible grâce au soutien de nos commanditaires.</a:t>
            </a:r>
          </a:p>
        </p:txBody>
      </p:sp>
    </p:spTree>
    <p:extLst>
      <p:ext uri="{BB962C8B-B14F-4D97-AF65-F5344CB8AC3E}">
        <p14:creationId xmlns:p14="http://schemas.microsoft.com/office/powerpoint/2010/main" val="3907544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2D92E7-5E80-A46B-773D-255979C60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9">
            <a:extLst>
              <a:ext uri="{FF2B5EF4-FFF2-40B4-BE49-F238E27FC236}">
                <a16:creationId xmlns:a16="http://schemas.microsoft.com/office/drawing/2014/main" id="{BC683D04-EE12-A482-B8F3-6F21BB1E6A11}"/>
              </a:ext>
            </a:extLst>
          </p:cNvPr>
          <p:cNvSpPr txBox="1"/>
          <p:nvPr/>
        </p:nvSpPr>
        <p:spPr>
          <a:xfrm>
            <a:off x="690588" y="755650"/>
            <a:ext cx="10600365" cy="820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449"/>
              </a:lnSpc>
            </a:pPr>
            <a:r>
              <a:rPr lang="en-US" sz="5400" b="1" dirty="0">
                <a:solidFill>
                  <a:srgbClr val="4C6EB1"/>
                </a:solidFill>
                <a:latin typeface="Arial Narrow" panose="020B0606020202030204" pitchFamily="34" charset="0"/>
                <a:ea typeface="Proxima Nova Bold"/>
                <a:cs typeface="Proxima Nova Bold"/>
                <a:sym typeface="Proxima Nova Bold"/>
              </a:rPr>
              <a:t>Structure de </a:t>
            </a:r>
            <a:r>
              <a:rPr lang="en-US" sz="5400" b="1" dirty="0" err="1">
                <a:solidFill>
                  <a:srgbClr val="4C6EB1"/>
                </a:solidFill>
                <a:latin typeface="Arial Narrow" panose="020B0606020202030204" pitchFamily="34" charset="0"/>
                <a:ea typeface="Proxima Nova Bold"/>
                <a:cs typeface="Proxima Nova Bold"/>
                <a:sym typeface="Proxima Nova Bold"/>
              </a:rPr>
              <a:t>réalisation</a:t>
            </a:r>
            <a:r>
              <a:rPr lang="en-US" sz="5400" b="1" dirty="0">
                <a:solidFill>
                  <a:srgbClr val="4C6EB1"/>
                </a:solidFill>
                <a:latin typeface="Arial Narrow" panose="020B0606020202030204" pitchFamily="34" charset="0"/>
                <a:ea typeface="Proxima Nova Bold"/>
                <a:cs typeface="Proxima Nova Bold"/>
                <a:sym typeface="Proxima Nova Bold"/>
              </a:rPr>
              <a:t> de </a:t>
            </a:r>
            <a:r>
              <a:rPr lang="en-US" sz="5400" b="1" dirty="0" err="1">
                <a:solidFill>
                  <a:srgbClr val="4C6EB1"/>
                </a:solidFill>
                <a:latin typeface="Arial Narrow" panose="020B0606020202030204" pitchFamily="34" charset="0"/>
                <a:ea typeface="Proxima Nova Bold"/>
                <a:cs typeface="Proxima Nova Bold"/>
                <a:sym typeface="Proxima Nova Bold"/>
              </a:rPr>
              <a:t>projet</a:t>
            </a:r>
            <a:endParaRPr lang="en-US" sz="5400" b="1" dirty="0">
              <a:solidFill>
                <a:srgbClr val="4C6EB1"/>
              </a:solidFill>
              <a:latin typeface="Arial Narrow" panose="020B0606020202030204" pitchFamily="34" charset="0"/>
              <a:ea typeface="Proxima Nova Bold"/>
              <a:cs typeface="Proxima Nova Bold"/>
              <a:sym typeface="Proxima Nova Bold"/>
            </a:endParaRPr>
          </a:p>
        </p:txBody>
      </p:sp>
      <p:pic>
        <p:nvPicPr>
          <p:cNvPr id="2" name="Image 1" descr="Une image contenant texte, capture d’écran, diagramme, Police&#10;&#10;Description générée automatiquement">
            <a:extLst>
              <a:ext uri="{FF2B5EF4-FFF2-40B4-BE49-F238E27FC236}">
                <a16:creationId xmlns:a16="http://schemas.microsoft.com/office/drawing/2014/main" id="{DEBC7980-7CAF-B982-C7C4-DB1E19E796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4199" y="1512025"/>
            <a:ext cx="7062334" cy="5032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532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EDE99429-5E47-BD63-6BB0-2E76B833785C}"/>
              </a:ext>
            </a:extLst>
          </p:cNvPr>
          <p:cNvSpPr/>
          <p:nvPr/>
        </p:nvSpPr>
        <p:spPr>
          <a:xfrm>
            <a:off x="0" y="0"/>
            <a:ext cx="12192000" cy="19317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CD74241-F2EA-7126-7DC4-AD8E8D99C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27845" y="5818663"/>
            <a:ext cx="421943" cy="365125"/>
          </a:xfrm>
        </p:spPr>
        <p:txBody>
          <a:bodyPr/>
          <a:lstStyle/>
          <a:p>
            <a:fld id="{03E40FAA-55FC-4191-83E4-B554338F11FB}" type="slidenum">
              <a:rPr lang="fr-CA" smtClean="0"/>
              <a:pPr/>
              <a:t>5</a:t>
            </a:fld>
            <a:endParaRPr lang="fr-CA" dirty="0"/>
          </a:p>
        </p:txBody>
      </p:sp>
      <p:sp>
        <p:nvSpPr>
          <p:cNvPr id="11" name="TextBox 19">
            <a:extLst>
              <a:ext uri="{FF2B5EF4-FFF2-40B4-BE49-F238E27FC236}">
                <a16:creationId xmlns:a16="http://schemas.microsoft.com/office/drawing/2014/main" id="{943A5162-DA90-78FD-C8C8-BEBA91557575}"/>
              </a:ext>
            </a:extLst>
          </p:cNvPr>
          <p:cNvSpPr txBox="1"/>
          <p:nvPr/>
        </p:nvSpPr>
        <p:spPr>
          <a:xfrm>
            <a:off x="690588" y="755650"/>
            <a:ext cx="10600365" cy="820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449"/>
              </a:lnSpc>
            </a:pPr>
            <a:r>
              <a:rPr lang="en-US" sz="5400" b="1" dirty="0" err="1">
                <a:solidFill>
                  <a:srgbClr val="4C6EB1"/>
                </a:solidFill>
                <a:latin typeface="Arial Narrow" panose="020B0606020202030204" pitchFamily="34" charset="0"/>
                <a:ea typeface="Proxima Nova Bold"/>
                <a:cs typeface="Proxima Nova Bold"/>
                <a:sym typeface="Proxima Nova Bold"/>
              </a:rPr>
              <a:t>Objectifs</a:t>
            </a:r>
            <a:r>
              <a:rPr lang="en-US" sz="5400" b="1" dirty="0">
                <a:solidFill>
                  <a:srgbClr val="4C6EB1"/>
                </a:solidFill>
                <a:latin typeface="Arial Narrow" panose="020B0606020202030204" pitchFamily="34" charset="0"/>
                <a:ea typeface="Proxima Nova Bold"/>
                <a:cs typeface="Proxima Nova Bold"/>
                <a:sym typeface="Proxima Nova Bold"/>
              </a:rPr>
              <a:t> du livre </a:t>
            </a:r>
            <a:r>
              <a:rPr lang="en-US" sz="5400" b="1" dirty="0" err="1">
                <a:solidFill>
                  <a:srgbClr val="4C6EB1"/>
                </a:solidFill>
                <a:latin typeface="Arial Narrow" panose="020B0606020202030204" pitchFamily="34" charset="0"/>
                <a:ea typeface="Proxima Nova Bold"/>
                <a:cs typeface="Proxima Nova Bold"/>
                <a:sym typeface="Proxima Nova Bold"/>
              </a:rPr>
              <a:t>blanc</a:t>
            </a:r>
            <a:endParaRPr lang="en-US" sz="5400" b="1" dirty="0">
              <a:solidFill>
                <a:srgbClr val="4C6EB1"/>
              </a:solidFill>
              <a:latin typeface="Arial Narrow" panose="020B0606020202030204" pitchFamily="34" charset="0"/>
              <a:ea typeface="Proxima Nova Bold"/>
              <a:cs typeface="Proxima Nova Bold"/>
              <a:sym typeface="Proxima Nova Bold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2CB2AA18-C531-D4DE-265E-08257F5EEECF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90588" y="2083883"/>
            <a:ext cx="6664369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lvl="0" indent="-285750" defTabSz="914400" eaLnBrk="0" hangingPunct="0">
              <a:buFont typeface="Arial" panose="020B0604020202020204" pitchFamily="34" charset="0"/>
              <a:buChar char="•"/>
            </a:pPr>
            <a:r>
              <a:rPr kumimoji="0" lang="fr-FR" altLang="fr-FR" b="1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Rassembler les acteurs </a:t>
            </a:r>
            <a:r>
              <a:rPr kumimoji="0" lang="fr-FR" altLang="fr-FR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et augmenter </a:t>
            </a:r>
            <a:r>
              <a:rPr lang="fr-FR" alt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l’engagement en transition énergétique et d’adaptation aux changements climatiques.</a:t>
            </a:r>
          </a:p>
          <a:p>
            <a:pPr marL="285750" lvl="0" indent="-285750" defTabSz="914400" eaLnBrk="0" hangingPunct="0">
              <a:buFont typeface="Arial" panose="020B0604020202020204" pitchFamily="34" charset="0"/>
              <a:buChar char="•"/>
            </a:pPr>
            <a:endParaRPr kumimoji="0" lang="fr-FR" altLang="fr-FR" i="0" u="none" strike="noStrike" cap="none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fr-FR" altLang="fr-FR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Développer une </a:t>
            </a:r>
            <a:r>
              <a:rPr kumimoji="0" lang="fr-FR" altLang="fr-FR" b="1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matrice de risques financiers </a:t>
            </a:r>
            <a:r>
              <a:rPr kumimoji="0" lang="fr-FR" altLang="fr-FR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affectant la valeur des actifs immobiliers.</a:t>
            </a:r>
          </a:p>
          <a:p>
            <a:pPr marL="285750" marR="0" lvl="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fr-FR" altLang="fr-FR" i="0" u="none" strike="noStrike" cap="none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fr-FR" altLang="fr-FR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Illustrer l’impact des </a:t>
            </a:r>
            <a:r>
              <a:rPr kumimoji="0" lang="fr-FR" altLang="fr-FR" b="1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investissements verts </a:t>
            </a:r>
            <a:r>
              <a:rPr kumimoji="0" lang="fr-FR" altLang="fr-FR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sur la valorisation des immeubles.</a:t>
            </a:r>
          </a:p>
          <a:p>
            <a:pPr marL="285750" marR="0" lvl="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fr-FR" altLang="fr-FR" i="0" u="none" strike="noStrike" cap="none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fr-FR" altLang="fr-FR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Identifier les </a:t>
            </a:r>
            <a:r>
              <a:rPr kumimoji="0" lang="fr-FR" altLang="fr-FR" b="1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risques opérationnels</a:t>
            </a:r>
            <a:r>
              <a:rPr kumimoji="0" lang="fr-FR" altLang="fr-FR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des bâtiments « bruns » (locataires, résilience climatique).</a:t>
            </a:r>
          </a:p>
          <a:p>
            <a:pPr marL="285750" marR="0" lvl="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fr-FR" altLang="fr-FR" i="0" u="none" strike="noStrike" cap="none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fr-FR" altLang="fr-FR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Proposer des </a:t>
            </a:r>
            <a:r>
              <a:rPr kumimoji="0" lang="fr-FR" altLang="fr-FR" b="1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stratégies et actions concrètes </a:t>
            </a:r>
            <a:r>
              <a:rPr kumimoji="0" lang="fr-FR" altLang="fr-FR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à court terme pour accélérer la transition.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108080A4-67E2-387A-54B1-FD06998233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17" t="41111"/>
          <a:stretch>
            <a:fillRect/>
          </a:stretch>
        </p:blipFill>
        <p:spPr>
          <a:xfrm>
            <a:off x="7610476" y="-6308"/>
            <a:ext cx="4581524" cy="5250178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F5FEA463-8BEA-95FA-0249-9E18BAAB5BF7}"/>
              </a:ext>
            </a:extLst>
          </p:cNvPr>
          <p:cNvSpPr/>
          <p:nvPr/>
        </p:nvSpPr>
        <p:spPr>
          <a:xfrm>
            <a:off x="7610476" y="4581525"/>
            <a:ext cx="4581524" cy="1749675"/>
          </a:xfrm>
          <a:prstGeom prst="rect">
            <a:avLst/>
          </a:prstGeom>
          <a:solidFill>
            <a:srgbClr val="00BBA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chemeClr val="accent1"/>
              </a:solidFill>
            </a:endParaRPr>
          </a:p>
        </p:txBody>
      </p:sp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EE748471-E30F-1E20-CAEB-23F1A2ABCAEE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7804122" y="4743574"/>
            <a:ext cx="3947906" cy="1425576"/>
          </a:xfrm>
          <a:prstGeom prst="rect">
            <a:avLst/>
          </a:prstGeom>
          <a:solidFill>
            <a:srgbClr val="00BBA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fr-FR" sz="1800" b="1" dirty="0">
                <a:solidFill>
                  <a:schemeClr val="bg1"/>
                </a:solidFill>
                <a:latin typeface="Söhne"/>
              </a:rPr>
              <a:t>Favoriser une standardisation des pratiques et un déploiement de plans d’action ciblant les meilleures solutions de décarbonation efficientes et durables.</a:t>
            </a:r>
            <a:endParaRPr lang="en-CA" sz="1800" b="1" dirty="0">
              <a:solidFill>
                <a:schemeClr val="bg1"/>
              </a:solidFill>
              <a:latin typeface="Söhne"/>
            </a:endParaRPr>
          </a:p>
        </p:txBody>
      </p:sp>
    </p:spTree>
    <p:extLst>
      <p:ext uri="{BB962C8B-B14F-4D97-AF65-F5344CB8AC3E}">
        <p14:creationId xmlns:p14="http://schemas.microsoft.com/office/powerpoint/2010/main" val="236215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E27B0AD-8BF3-C463-0896-E7DACDA67178}"/>
              </a:ext>
            </a:extLst>
          </p:cNvPr>
          <p:cNvSpPr/>
          <p:nvPr/>
        </p:nvSpPr>
        <p:spPr>
          <a:xfrm>
            <a:off x="0" y="2134538"/>
            <a:ext cx="12192000" cy="4953812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09F7442-1220-84E0-4BEA-7110BDC2BF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34537"/>
            <a:ext cx="12192000" cy="4361453"/>
          </a:xfrm>
          <a:prstGeom prst="rect">
            <a:avLst/>
          </a:prstGeom>
        </p:spPr>
      </p:pic>
      <p:sp>
        <p:nvSpPr>
          <p:cNvPr id="8" name="TextBox 19">
            <a:extLst>
              <a:ext uri="{FF2B5EF4-FFF2-40B4-BE49-F238E27FC236}">
                <a16:creationId xmlns:a16="http://schemas.microsoft.com/office/drawing/2014/main" id="{862BAD3B-EAB6-6C1F-2C34-E43373B29772}"/>
              </a:ext>
            </a:extLst>
          </p:cNvPr>
          <p:cNvSpPr txBox="1"/>
          <p:nvPr/>
        </p:nvSpPr>
        <p:spPr>
          <a:xfrm>
            <a:off x="690588" y="755650"/>
            <a:ext cx="10600365" cy="820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449"/>
              </a:lnSpc>
            </a:pPr>
            <a:r>
              <a:rPr lang="en-US" sz="5400" b="1" dirty="0">
                <a:solidFill>
                  <a:srgbClr val="4C6EB1"/>
                </a:solidFill>
                <a:latin typeface="Arial Narrow" panose="020B0606020202030204" pitchFamily="34" charset="0"/>
                <a:ea typeface="Proxima Nova Bold"/>
                <a:cs typeface="Proxima Nova Bold"/>
                <a:sym typeface="Proxima Nova Bold"/>
              </a:rPr>
              <a:t>Personas</a:t>
            </a:r>
          </a:p>
        </p:txBody>
      </p:sp>
    </p:spTree>
    <p:extLst>
      <p:ext uri="{BB962C8B-B14F-4D97-AF65-F5344CB8AC3E}">
        <p14:creationId xmlns:p14="http://schemas.microsoft.com/office/powerpoint/2010/main" val="1752835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658E57-8F03-2829-0DC6-A2D8D57A9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7C78EEC6-BE49-1AE2-F7A3-AAB9F322B511}"/>
              </a:ext>
            </a:extLst>
          </p:cNvPr>
          <p:cNvSpPr/>
          <p:nvPr/>
        </p:nvSpPr>
        <p:spPr>
          <a:xfrm>
            <a:off x="0" y="0"/>
            <a:ext cx="12192000" cy="19317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56CD54A-9B19-14C1-397E-89AB46D80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27845" y="5818663"/>
            <a:ext cx="421943" cy="365125"/>
          </a:xfrm>
        </p:spPr>
        <p:txBody>
          <a:bodyPr/>
          <a:lstStyle/>
          <a:p>
            <a:fld id="{03E40FAA-55FC-4191-83E4-B554338F11FB}" type="slidenum">
              <a:rPr lang="fr-CA" smtClean="0"/>
              <a:pPr/>
              <a:t>7</a:t>
            </a:fld>
            <a:endParaRPr lang="fr-CA" dirty="0"/>
          </a:p>
        </p:txBody>
      </p:sp>
      <p:sp>
        <p:nvSpPr>
          <p:cNvPr id="11" name="TextBox 19">
            <a:extLst>
              <a:ext uri="{FF2B5EF4-FFF2-40B4-BE49-F238E27FC236}">
                <a16:creationId xmlns:a16="http://schemas.microsoft.com/office/drawing/2014/main" id="{EC5048D1-2EBB-BA79-45A0-B9023CA310E7}"/>
              </a:ext>
            </a:extLst>
          </p:cNvPr>
          <p:cNvSpPr txBox="1"/>
          <p:nvPr/>
        </p:nvSpPr>
        <p:spPr>
          <a:xfrm>
            <a:off x="690588" y="755650"/>
            <a:ext cx="10600365" cy="820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449"/>
              </a:lnSpc>
            </a:pPr>
            <a:r>
              <a:rPr lang="en-US" sz="5400" b="1" dirty="0">
                <a:solidFill>
                  <a:srgbClr val="4C6EB1"/>
                </a:solidFill>
                <a:latin typeface="Arial Narrow" panose="020B0606020202030204" pitchFamily="34" charset="0"/>
                <a:ea typeface="Proxima Nova Bold"/>
                <a:cs typeface="Proxima Nova Bold"/>
                <a:sym typeface="Proxima Nova Bold"/>
              </a:rPr>
              <a:t>Constats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3C5B70DC-DC29-A5A8-722A-C1E61451B627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90589" y="2360883"/>
            <a:ext cx="6306560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indent="-285750" eaLnBrk="0" hangingPunct="0">
              <a:buFont typeface="Arial" panose="020B0604020202020204" pitchFamily="34" charset="0"/>
              <a:buChar char="•"/>
            </a:pPr>
            <a:r>
              <a:rPr lang="fr-FR" alt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Méthodologie d’évaluation immobilière</a:t>
            </a:r>
            <a:r>
              <a:rPr lang="fr-FR" alt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fr-FR" alt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d’analyse de risque</a:t>
            </a:r>
            <a:r>
              <a:rPr lang="fr-FR" alt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basé sur l’historique que </a:t>
            </a:r>
            <a:r>
              <a:rPr lang="fr-FR" alt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 reflète pas la nouvelle réalité</a:t>
            </a:r>
            <a:r>
              <a:rPr lang="fr-FR" alt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 eaLnBrk="0" hangingPunct="0">
              <a:buFont typeface="Arial" panose="020B0604020202020204" pitchFamily="34" charset="0"/>
              <a:buChar char="•"/>
            </a:pPr>
            <a:endParaRPr lang="fr-FR" altLang="fr-FR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eaLnBrk="0" hangingPunct="0">
              <a:buFont typeface="Arial" panose="020B0604020202020204" pitchFamily="34" charset="0"/>
              <a:buChar char="•"/>
            </a:pPr>
            <a:r>
              <a:rPr lang="fr-FR" alt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Absence de données structurées </a:t>
            </a:r>
            <a:r>
              <a:rPr lang="fr-FR" alt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données existantes, mais fragmentées.</a:t>
            </a:r>
          </a:p>
          <a:p>
            <a:pPr marL="285750" indent="-285750" eaLnBrk="0" hangingPunct="0">
              <a:buFont typeface="Arial" panose="020B0604020202020204" pitchFamily="34" charset="0"/>
              <a:buChar char="•"/>
            </a:pPr>
            <a:endParaRPr lang="fr-FR" altLang="fr-FR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eaLnBrk="0" hangingPunct="0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alt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Manque d’outils </a:t>
            </a:r>
            <a:r>
              <a:rPr lang="fr-FR" alt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 </a:t>
            </a:r>
            <a:r>
              <a:rPr lang="fr-FR" alt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méthodologie</a:t>
            </a:r>
            <a:r>
              <a:rPr lang="fr-FR" alt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uniformisée pour analyser le risque.</a:t>
            </a:r>
          </a:p>
          <a:p>
            <a:pPr marL="285750" indent="-285750" eaLnBrk="0" hangingPunct="0"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fr-FR" altLang="fr-FR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eaLnBrk="0" hangingPunct="0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alt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Évolution rapide des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risques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associés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aux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nouvelles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réalités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l’immobilier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lvl="0" indent="-285750" defTabSz="914400" eaLnBrk="0" hangingPunct="0">
              <a:buFont typeface="Arial" panose="020B0604020202020204" pitchFamily="34" charset="0"/>
              <a:buChar char="•"/>
            </a:pPr>
            <a:endParaRPr kumimoji="0" lang="fr-FR" altLang="fr-FR" i="0" u="none" strike="noStrike" cap="none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0796DFD-5F58-27C0-13E8-BA76216BA0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32" r="19113"/>
          <a:stretch>
            <a:fillRect/>
          </a:stretch>
        </p:blipFill>
        <p:spPr>
          <a:xfrm>
            <a:off x="7621078" y="-88453"/>
            <a:ext cx="4570922" cy="4612745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11939D97-570B-1B8D-EC47-A68A555AE6E9}"/>
              </a:ext>
            </a:extLst>
          </p:cNvPr>
          <p:cNvSpPr/>
          <p:nvPr/>
        </p:nvSpPr>
        <p:spPr>
          <a:xfrm>
            <a:off x="7610476" y="4524293"/>
            <a:ext cx="4581524" cy="1578057"/>
          </a:xfrm>
          <a:prstGeom prst="rect">
            <a:avLst/>
          </a:prstGeom>
          <a:solidFill>
            <a:srgbClr val="00BBA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9F8A4328-3862-AD05-A88C-FD0F5773177F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7820024" y="4704093"/>
            <a:ext cx="3848101" cy="1151698"/>
          </a:xfrm>
          <a:prstGeom prst="rect">
            <a:avLst/>
          </a:prstGeom>
          <a:solidFill>
            <a:srgbClr val="00BBA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fr-FR" sz="1800" b="1" dirty="0">
                <a:solidFill>
                  <a:schemeClr val="bg1"/>
                </a:solidFill>
                <a:latin typeface="Söhne"/>
              </a:rPr>
              <a:t>La capacité d’un actif à générer des revenus durables est étroitement liée à sa stratégie de transition énergétique et résilience climatique</a:t>
            </a:r>
            <a:endParaRPr lang="en-CA" sz="1800" b="1" dirty="0">
              <a:solidFill>
                <a:schemeClr val="bg1"/>
              </a:solidFill>
              <a:latin typeface="Söhne"/>
            </a:endParaRPr>
          </a:p>
          <a:p>
            <a:pPr marL="0" indent="0">
              <a:lnSpc>
                <a:spcPct val="100000"/>
              </a:lnSpc>
              <a:buNone/>
            </a:pPr>
            <a:endParaRPr lang="en-CA" sz="1800" b="1" dirty="0">
              <a:solidFill>
                <a:schemeClr val="bg1"/>
              </a:solidFill>
              <a:latin typeface="Söhne"/>
            </a:endParaRPr>
          </a:p>
        </p:txBody>
      </p:sp>
    </p:spTree>
    <p:extLst>
      <p:ext uri="{BB962C8B-B14F-4D97-AF65-F5344CB8AC3E}">
        <p14:creationId xmlns:p14="http://schemas.microsoft.com/office/powerpoint/2010/main" val="1452367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F96BA7-CC83-3245-D543-C67BAF73C5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59F71764-2CCE-BD5E-44D6-7B096D42C0DA}"/>
              </a:ext>
            </a:extLst>
          </p:cNvPr>
          <p:cNvSpPr/>
          <p:nvPr/>
        </p:nvSpPr>
        <p:spPr>
          <a:xfrm>
            <a:off x="0" y="0"/>
            <a:ext cx="12192000" cy="19317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E9F73EC-2151-C9DC-522D-1A4D94663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27845" y="5818663"/>
            <a:ext cx="421943" cy="365125"/>
          </a:xfrm>
        </p:spPr>
        <p:txBody>
          <a:bodyPr/>
          <a:lstStyle/>
          <a:p>
            <a:fld id="{03E40FAA-55FC-4191-83E4-B554338F11FB}" type="slidenum">
              <a:rPr lang="fr-CA" smtClean="0"/>
              <a:pPr/>
              <a:t>8</a:t>
            </a:fld>
            <a:endParaRPr lang="fr-CA" dirty="0"/>
          </a:p>
        </p:txBody>
      </p:sp>
      <p:sp>
        <p:nvSpPr>
          <p:cNvPr id="11" name="TextBox 19">
            <a:extLst>
              <a:ext uri="{FF2B5EF4-FFF2-40B4-BE49-F238E27FC236}">
                <a16:creationId xmlns:a16="http://schemas.microsoft.com/office/drawing/2014/main" id="{B561AEAE-DD2A-EEEA-AC9F-12467D1C493C}"/>
              </a:ext>
            </a:extLst>
          </p:cNvPr>
          <p:cNvSpPr txBox="1"/>
          <p:nvPr/>
        </p:nvSpPr>
        <p:spPr>
          <a:xfrm>
            <a:off x="690588" y="755650"/>
            <a:ext cx="10600365" cy="820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449"/>
              </a:lnSpc>
            </a:pPr>
            <a:r>
              <a:rPr lang="en-US" sz="5400" b="1" dirty="0" err="1">
                <a:solidFill>
                  <a:srgbClr val="4C6EB1"/>
                </a:solidFill>
                <a:latin typeface="Arial Narrow" panose="020B0606020202030204" pitchFamily="34" charset="0"/>
                <a:ea typeface="Proxima Nova Bold"/>
                <a:cs typeface="Proxima Nova Bold"/>
                <a:sym typeface="Proxima Nova Bold"/>
              </a:rPr>
              <a:t>Opportunit</a:t>
            </a:r>
            <a:r>
              <a:rPr lang="fr-CA" sz="5400" b="1" dirty="0" err="1">
                <a:solidFill>
                  <a:srgbClr val="4C6EB1"/>
                </a:solidFill>
                <a:latin typeface="Arial Narrow" panose="020B0606020202030204" pitchFamily="34" charset="0"/>
                <a:ea typeface="Proxima Nova Bold"/>
                <a:cs typeface="Proxima Nova Bold"/>
                <a:sym typeface="Proxima Nova Bold"/>
              </a:rPr>
              <a:t>és</a:t>
            </a:r>
            <a:r>
              <a:rPr lang="fr-CA" sz="5400" b="1" dirty="0">
                <a:solidFill>
                  <a:srgbClr val="4C6EB1"/>
                </a:solidFill>
                <a:latin typeface="Arial Narrow" panose="020B0606020202030204" pitchFamily="34" charset="0"/>
                <a:ea typeface="Proxima Nova Bold"/>
                <a:cs typeface="Proxima Nova Bold"/>
                <a:sym typeface="Proxima Nova Bold"/>
              </a:rPr>
              <a:t> de l’immobilier « vert »</a:t>
            </a:r>
            <a:endParaRPr lang="en-US" sz="5400" b="1" dirty="0">
              <a:solidFill>
                <a:srgbClr val="4C6EB1"/>
              </a:solidFill>
              <a:latin typeface="Arial Narrow" panose="020B0606020202030204" pitchFamily="34" charset="0"/>
              <a:ea typeface="Proxima Nova Bold"/>
              <a:cs typeface="Proxima Nova Bold"/>
              <a:sym typeface="Proxima Nova Bold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AFDEB4A5-91FA-8512-3632-F40ABB110A6A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579457" y="2135443"/>
            <a:ext cx="3212328" cy="2339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hangingPunct="0"/>
            <a:endParaRPr lang="fr-FR" altLang="fr-FR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kumimoji="0" lang="fr-CA" altLang="fr-FR" sz="1600" b="1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Planification long terme </a:t>
            </a:r>
            <a:r>
              <a:rPr kumimoji="0" lang="fr-CA" altLang="fr-FR" sz="160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couplant:</a:t>
            </a:r>
          </a:p>
          <a:p>
            <a:pPr marL="285750" indent="-285750" eaLnBrk="0" hangingPunct="0">
              <a:buFont typeface="Wingdings" panose="05000000000000000000" pitchFamily="2" charset="2"/>
              <a:buChar char="ü"/>
            </a:pPr>
            <a:endParaRPr kumimoji="0" lang="fr-CA" altLang="fr-FR" sz="1600" i="0" u="none" strike="noStrike" cap="none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eaLnBrk="0" hangingPunct="0">
              <a:buFont typeface="Wingdings" panose="05000000000000000000" pitchFamily="2" charset="2"/>
              <a:buChar char="ü"/>
            </a:pPr>
            <a:r>
              <a:rPr kumimoji="0" lang="fr-CA" altLang="fr-FR" sz="160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Maintien d’actif </a:t>
            </a:r>
          </a:p>
          <a:p>
            <a:pPr marL="285750" indent="-285750" eaLnBrk="0" hangingPunct="0">
              <a:buFont typeface="Wingdings" panose="05000000000000000000" pitchFamily="2" charset="2"/>
              <a:buChar char="ü"/>
            </a:pPr>
            <a:r>
              <a:rPr kumimoji="0" lang="fr-CA" altLang="fr-FR" sz="160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Transition énergétique</a:t>
            </a:r>
          </a:p>
          <a:p>
            <a:pPr marL="285750" indent="-285750" eaLnBrk="0" hangingPunct="0">
              <a:buFont typeface="Wingdings" panose="05000000000000000000" pitchFamily="2" charset="2"/>
              <a:buChar char="ü"/>
            </a:pPr>
            <a:r>
              <a:rPr kumimoji="0" lang="fr-CA" altLang="fr-FR" sz="160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Résilience climatique</a:t>
            </a:r>
          </a:p>
          <a:p>
            <a:pPr marL="285750" indent="-285750" eaLnBrk="0" hangingPunct="0">
              <a:buFont typeface="Wingdings" panose="05000000000000000000" pitchFamily="2" charset="2"/>
              <a:buChar char="ü"/>
            </a:pPr>
            <a:r>
              <a:rPr kumimoji="0" lang="fr-CA" altLang="fr-FR" sz="160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Anticipation réglementaire</a:t>
            </a:r>
          </a:p>
          <a:p>
            <a:pPr marL="285750" indent="-285750" eaLnBrk="0" hangingPunct="0">
              <a:buFont typeface="Arial" panose="020B0604020202020204" pitchFamily="34" charset="0"/>
              <a:buChar char="•"/>
            </a:pPr>
            <a:endParaRPr kumimoji="0" lang="fr-FR" altLang="fr-FR" i="0" u="none" strike="noStrike" cap="none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E5B8867-9F9E-673B-1E82-2205B86E7C01}"/>
              </a:ext>
            </a:extLst>
          </p:cNvPr>
          <p:cNvSpPr/>
          <p:nvPr/>
        </p:nvSpPr>
        <p:spPr>
          <a:xfrm>
            <a:off x="7673009" y="4985468"/>
            <a:ext cx="4518990" cy="1391478"/>
          </a:xfrm>
          <a:prstGeom prst="rect">
            <a:avLst/>
          </a:prstGeom>
          <a:solidFill>
            <a:srgbClr val="00BBA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DB236DCC-F3C7-E1BB-2053-AE1FF70F480E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7820025" y="5129868"/>
            <a:ext cx="3971760" cy="1114570"/>
          </a:xfrm>
          <a:prstGeom prst="rect">
            <a:avLst/>
          </a:prstGeom>
          <a:solidFill>
            <a:srgbClr val="00BBA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fr-CA" sz="1600" b="1" dirty="0">
                <a:solidFill>
                  <a:schemeClr val="bg1"/>
                </a:solidFill>
                <a:latin typeface="Söhne"/>
              </a:rPr>
              <a:t>La durabilité apparaît ainsi non seulement comme une stratégie de mitigation des risques, mais également comme un levier de création de valeur</a:t>
            </a:r>
            <a:endParaRPr lang="en-CA" sz="1600" b="1" dirty="0">
              <a:solidFill>
                <a:schemeClr val="bg1"/>
              </a:solidFill>
              <a:latin typeface="Söhne"/>
            </a:endParaRPr>
          </a:p>
          <a:p>
            <a:pPr marL="0" indent="0">
              <a:lnSpc>
                <a:spcPct val="100000"/>
              </a:lnSpc>
              <a:buNone/>
            </a:pPr>
            <a:endParaRPr lang="en-CA" sz="1600" b="1" dirty="0">
              <a:solidFill>
                <a:schemeClr val="bg1"/>
              </a:solidFill>
              <a:latin typeface="Söhne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98AE4FE-BC0D-2E79-1AFB-4327820363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77" y="2049138"/>
            <a:ext cx="8568397" cy="4494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2656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FCC372-DFA9-ECEE-563B-A1BF6C727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931DF168-44AF-B037-37F1-81664AB64473}"/>
              </a:ext>
            </a:extLst>
          </p:cNvPr>
          <p:cNvSpPr/>
          <p:nvPr/>
        </p:nvSpPr>
        <p:spPr>
          <a:xfrm>
            <a:off x="0" y="0"/>
            <a:ext cx="12192000" cy="19317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EADDC43-B441-AF24-6F52-3FE54904D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27845" y="5818663"/>
            <a:ext cx="421943" cy="365125"/>
          </a:xfrm>
        </p:spPr>
        <p:txBody>
          <a:bodyPr/>
          <a:lstStyle/>
          <a:p>
            <a:fld id="{03E40FAA-55FC-4191-83E4-B554338F11FB}" type="slidenum">
              <a:rPr lang="fr-CA" smtClean="0"/>
              <a:pPr/>
              <a:t>9</a:t>
            </a:fld>
            <a:endParaRPr lang="fr-CA" dirty="0"/>
          </a:p>
        </p:txBody>
      </p:sp>
      <p:sp>
        <p:nvSpPr>
          <p:cNvPr id="11" name="TextBox 19">
            <a:extLst>
              <a:ext uri="{FF2B5EF4-FFF2-40B4-BE49-F238E27FC236}">
                <a16:creationId xmlns:a16="http://schemas.microsoft.com/office/drawing/2014/main" id="{1B7DEDCC-3A00-12EC-D1EB-CB53BEF80E23}"/>
              </a:ext>
            </a:extLst>
          </p:cNvPr>
          <p:cNvSpPr txBox="1"/>
          <p:nvPr/>
        </p:nvSpPr>
        <p:spPr>
          <a:xfrm>
            <a:off x="690588" y="755650"/>
            <a:ext cx="10600365" cy="820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449"/>
              </a:lnSpc>
            </a:pPr>
            <a:r>
              <a:rPr lang="en-US" sz="5400" b="1" dirty="0" err="1">
                <a:solidFill>
                  <a:srgbClr val="4C6EB1"/>
                </a:solidFill>
                <a:latin typeface="Arial Narrow" panose="020B0606020202030204" pitchFamily="34" charset="0"/>
                <a:ea typeface="Proxima Nova Bold"/>
                <a:cs typeface="Proxima Nova Bold"/>
                <a:sym typeface="Proxima Nova Bold"/>
              </a:rPr>
              <a:t>Opportunit</a:t>
            </a:r>
            <a:r>
              <a:rPr lang="fr-CA" sz="5400" b="1" dirty="0" err="1">
                <a:solidFill>
                  <a:srgbClr val="4C6EB1"/>
                </a:solidFill>
                <a:latin typeface="Arial Narrow" panose="020B0606020202030204" pitchFamily="34" charset="0"/>
                <a:ea typeface="Proxima Nova Bold"/>
                <a:cs typeface="Proxima Nova Bold"/>
                <a:sym typeface="Proxima Nova Bold"/>
              </a:rPr>
              <a:t>és</a:t>
            </a:r>
            <a:r>
              <a:rPr lang="fr-CA" sz="5400" b="1" dirty="0">
                <a:solidFill>
                  <a:srgbClr val="4C6EB1"/>
                </a:solidFill>
                <a:latin typeface="Arial Narrow" panose="020B0606020202030204" pitchFamily="34" charset="0"/>
                <a:ea typeface="Proxima Nova Bold"/>
                <a:cs typeface="Proxima Nova Bold"/>
                <a:sym typeface="Proxima Nova Bold"/>
              </a:rPr>
              <a:t> de l’immobilier « vert »</a:t>
            </a:r>
            <a:endParaRPr lang="en-US" sz="5400" b="1" dirty="0">
              <a:solidFill>
                <a:srgbClr val="4C6EB1"/>
              </a:solidFill>
              <a:latin typeface="Arial Narrow" panose="020B0606020202030204" pitchFamily="34" charset="0"/>
              <a:ea typeface="Proxima Nova Bold"/>
              <a:cs typeface="Proxima Nova Bold"/>
              <a:sym typeface="Proxima Nova Bold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71FE81C-FFB2-DB5C-0EE6-A68A9E29AE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229" y="1852274"/>
            <a:ext cx="10323587" cy="4870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1586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2C8A6C-AEA5-AC73-2A0B-0D7A33108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098FEC44-F78E-0DD9-07E3-317246DD8C90}"/>
              </a:ext>
            </a:extLst>
          </p:cNvPr>
          <p:cNvSpPr/>
          <p:nvPr/>
        </p:nvSpPr>
        <p:spPr>
          <a:xfrm>
            <a:off x="0" y="-35512"/>
            <a:ext cx="12192000" cy="17052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A976202-390C-B5D2-5176-432F4A74C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27845" y="5818663"/>
            <a:ext cx="421943" cy="365125"/>
          </a:xfrm>
        </p:spPr>
        <p:txBody>
          <a:bodyPr/>
          <a:lstStyle/>
          <a:p>
            <a:fld id="{03E40FAA-55FC-4191-83E4-B554338F11FB}" type="slidenum">
              <a:rPr lang="fr-CA" smtClean="0"/>
              <a:pPr/>
              <a:t>10</a:t>
            </a:fld>
            <a:endParaRPr lang="fr-CA" dirty="0"/>
          </a:p>
        </p:txBody>
      </p:sp>
      <p:sp>
        <p:nvSpPr>
          <p:cNvPr id="11" name="TextBox 19">
            <a:extLst>
              <a:ext uri="{FF2B5EF4-FFF2-40B4-BE49-F238E27FC236}">
                <a16:creationId xmlns:a16="http://schemas.microsoft.com/office/drawing/2014/main" id="{92FF6FBB-C43B-951B-0BF5-33B695AEED59}"/>
              </a:ext>
            </a:extLst>
          </p:cNvPr>
          <p:cNvSpPr txBox="1"/>
          <p:nvPr/>
        </p:nvSpPr>
        <p:spPr>
          <a:xfrm>
            <a:off x="690588" y="590118"/>
            <a:ext cx="10600365" cy="7515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449"/>
              </a:lnSpc>
            </a:pPr>
            <a:r>
              <a:rPr lang="en-US" sz="5000" b="1" dirty="0" err="1">
                <a:solidFill>
                  <a:srgbClr val="4C6EB1"/>
                </a:solidFill>
                <a:latin typeface="Arial Narrow" panose="020B0606020202030204" pitchFamily="34" charset="0"/>
                <a:ea typeface="Proxima Nova Bold"/>
                <a:cs typeface="Proxima Nova Bold"/>
                <a:sym typeface="Proxima Nova Bold"/>
              </a:rPr>
              <a:t>Échos</a:t>
            </a:r>
            <a:r>
              <a:rPr lang="en-US" sz="5000" b="1" dirty="0">
                <a:solidFill>
                  <a:srgbClr val="4C6EB1"/>
                </a:solidFill>
                <a:latin typeface="Arial Narrow" panose="020B0606020202030204" pitchFamily="34" charset="0"/>
                <a:ea typeface="Proxima Nova Bold"/>
                <a:cs typeface="Proxima Nova Bold"/>
                <a:sym typeface="Proxima Nova Bold"/>
              </a:rPr>
              <a:t> des consultations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5B0CEEA6-FC6B-241E-9769-7F6488E55C4C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90588" y="1862538"/>
            <a:ext cx="6322462" cy="4647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hangingPunct="0"/>
            <a:r>
              <a:rPr lang="fr-CA" altLang="fr-FR" sz="1550" b="1" dirty="0">
                <a:solidFill>
                  <a:srgbClr val="4C6EB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risque d’assurabilité devient un signal fort </a:t>
            </a:r>
          </a:p>
          <a:p>
            <a:pPr lvl="0" eaLnBrk="0" hangingPunct="0"/>
            <a:r>
              <a:rPr lang="fr-CA" altLang="fr-FR" sz="15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premier choc, ce ne sera peut-être pas la valeur de revente. Ce sera l’assurance. Si un actif devient difficile à assurer, toute la structure financière vacille.</a:t>
            </a:r>
          </a:p>
          <a:p>
            <a:pPr marL="285750" lvl="0" indent="-285750" eaLnBrk="0" hangingPunct="0">
              <a:buFont typeface="Arial" panose="020B0604020202020204" pitchFamily="34" charset="0"/>
              <a:buChar char="•"/>
            </a:pPr>
            <a:endParaRPr lang="fr-CA" altLang="fr-FR" sz="155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hangingPunct="0"/>
            <a:r>
              <a:rPr lang="fr-CA" altLang="fr-FR" sz="1550" b="1" dirty="0">
                <a:solidFill>
                  <a:srgbClr val="4C6EB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décote brune ou la prime vert est amorcée, mais incomplète  </a:t>
            </a:r>
            <a:r>
              <a:rPr lang="fr-CA" altLang="fr-FR" sz="15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voit déjà un écart entre les actifs performants et les autres. Ce n’est pas encore systémique au Québec, mais la direction est claire.</a:t>
            </a:r>
          </a:p>
          <a:p>
            <a:pPr marL="285750" lvl="0" indent="-285750" eaLnBrk="0" hangingPunct="0">
              <a:buFont typeface="Arial" panose="020B0604020202020204" pitchFamily="34" charset="0"/>
              <a:buChar char="•"/>
            </a:pPr>
            <a:endParaRPr lang="fr-CA" altLang="fr-FR" sz="155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hangingPunct="0"/>
            <a:r>
              <a:rPr lang="fr-CA" altLang="fr-FR" sz="1550" b="1" dirty="0">
                <a:solidFill>
                  <a:srgbClr val="4C6EB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finance comme levier de transformation </a:t>
            </a:r>
          </a:p>
          <a:p>
            <a:pPr lvl="0" eaLnBrk="0" hangingPunct="0"/>
            <a:r>
              <a:rPr lang="fr-CA" altLang="fr-FR" sz="15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capital est un puissant signal. Si les conditions de financement intègrent réellement la performance énergétique et la résilience, le marché s’ajustera rapidement. </a:t>
            </a:r>
          </a:p>
          <a:p>
            <a:pPr marL="285750" lvl="0" indent="-285750" eaLnBrk="0" hangingPunct="0">
              <a:buFont typeface="Arial" panose="020B0604020202020204" pitchFamily="34" charset="0"/>
              <a:buChar char="•"/>
            </a:pPr>
            <a:endParaRPr lang="fr-CA" altLang="fr-FR" sz="155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fr-CA" sz="1550" b="1" dirty="0">
                <a:solidFill>
                  <a:srgbClr val="4C6EB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résilience est essentielle, même si elle est imparfaite </a:t>
            </a:r>
          </a:p>
          <a:p>
            <a:pPr eaLnBrk="0" hangingPunct="0"/>
            <a:r>
              <a:rPr lang="fr-CA" sz="15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ne peut plus construire comme si le climat était stable. Concevoir un bâtiment sans intégrer les risques physiques, aujourd’hui, c’est accepter une vulnérabilité structurelle.</a:t>
            </a:r>
          </a:p>
          <a:p>
            <a:pPr marL="285750" lvl="0" indent="-285750" defTabSz="914400" eaLnBrk="0" hangingPunct="0">
              <a:buFont typeface="Arial" panose="020B0604020202020204" pitchFamily="34" charset="0"/>
              <a:buChar char="•"/>
            </a:pPr>
            <a:endParaRPr kumimoji="0" lang="fr-FR" altLang="fr-FR" sz="1700" i="0" u="none" strike="noStrike" cap="none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259CB12-3745-0606-F74C-EBBE3FEE1E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9483" y="0"/>
            <a:ext cx="47062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6843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75CE71-0452-9203-065E-EA4664DF84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07CE6926-A8E4-CBFC-1D5C-6A15548CD1F4}"/>
              </a:ext>
            </a:extLst>
          </p:cNvPr>
          <p:cNvSpPr/>
          <p:nvPr/>
        </p:nvSpPr>
        <p:spPr>
          <a:xfrm>
            <a:off x="0" y="-35512"/>
            <a:ext cx="12192000" cy="17052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09745C6-185D-FF80-0471-4CBDEC479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27845" y="5818663"/>
            <a:ext cx="421943" cy="365125"/>
          </a:xfrm>
        </p:spPr>
        <p:txBody>
          <a:bodyPr/>
          <a:lstStyle/>
          <a:p>
            <a:fld id="{03E40FAA-55FC-4191-83E4-B554338F11FB}" type="slidenum">
              <a:rPr lang="fr-CA" smtClean="0"/>
              <a:pPr/>
              <a:t>11</a:t>
            </a:fld>
            <a:endParaRPr lang="fr-CA" dirty="0"/>
          </a:p>
        </p:txBody>
      </p:sp>
      <p:sp>
        <p:nvSpPr>
          <p:cNvPr id="11" name="TextBox 19">
            <a:extLst>
              <a:ext uri="{FF2B5EF4-FFF2-40B4-BE49-F238E27FC236}">
                <a16:creationId xmlns:a16="http://schemas.microsoft.com/office/drawing/2014/main" id="{32C4273F-FA4B-FA9E-B39A-1B3E5004B1EA}"/>
              </a:ext>
            </a:extLst>
          </p:cNvPr>
          <p:cNvSpPr txBox="1"/>
          <p:nvPr/>
        </p:nvSpPr>
        <p:spPr>
          <a:xfrm>
            <a:off x="690588" y="590118"/>
            <a:ext cx="10600365" cy="7515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449"/>
              </a:lnSpc>
            </a:pPr>
            <a:r>
              <a:rPr lang="en-US" sz="5000" b="1" dirty="0" err="1">
                <a:solidFill>
                  <a:srgbClr val="4C6EB1"/>
                </a:solidFill>
                <a:latin typeface="Arial Narrow" panose="020B0606020202030204" pitchFamily="34" charset="0"/>
                <a:ea typeface="Proxima Nova Bold"/>
                <a:cs typeface="Proxima Nova Bold"/>
                <a:sym typeface="Proxima Nova Bold"/>
              </a:rPr>
              <a:t>Risques</a:t>
            </a:r>
            <a:endParaRPr lang="en-US" sz="5000" b="1" dirty="0">
              <a:solidFill>
                <a:srgbClr val="4C6EB1"/>
              </a:solidFill>
              <a:latin typeface="Arial Narrow" panose="020B0606020202030204" pitchFamily="34" charset="0"/>
              <a:ea typeface="Proxima Nova Bold"/>
              <a:cs typeface="Proxima Nova Bold"/>
              <a:sym typeface="Proxima Nova Bold"/>
            </a:endParaRPr>
          </a:p>
        </p:txBody>
      </p:sp>
      <p:pic>
        <p:nvPicPr>
          <p:cNvPr id="6" name="Graphique 5">
            <a:extLst>
              <a:ext uri="{FF2B5EF4-FFF2-40B4-BE49-F238E27FC236}">
                <a16:creationId xmlns:a16="http://schemas.microsoft.com/office/drawing/2014/main" id="{0AFDAEB4-2C11-664A-7418-8BCCE5258F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3306" y="1431234"/>
            <a:ext cx="11545387" cy="518425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7007BAD-54FD-DC60-BC7C-82469C1616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5" t="31530" r="3781"/>
          <a:stretch>
            <a:fillRect/>
          </a:stretch>
        </p:blipFill>
        <p:spPr>
          <a:xfrm>
            <a:off x="842212" y="2107096"/>
            <a:ext cx="10507576" cy="5594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4082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836AD-841C-5331-284C-696E59C75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B6BA5B60-0513-324B-C72D-AF5B9882F204}"/>
              </a:ext>
            </a:extLst>
          </p:cNvPr>
          <p:cNvSpPr/>
          <p:nvPr/>
        </p:nvSpPr>
        <p:spPr>
          <a:xfrm>
            <a:off x="0" y="0"/>
            <a:ext cx="12192000" cy="19317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C005F8F-7124-17CF-5F0A-8BAA641C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27845" y="5818663"/>
            <a:ext cx="421943" cy="365125"/>
          </a:xfrm>
        </p:spPr>
        <p:txBody>
          <a:bodyPr/>
          <a:lstStyle/>
          <a:p>
            <a:fld id="{03E40FAA-55FC-4191-83E4-B554338F11FB}" type="slidenum">
              <a:rPr lang="fr-CA" smtClean="0"/>
              <a:pPr/>
              <a:t>12</a:t>
            </a:fld>
            <a:endParaRPr lang="fr-CA" dirty="0"/>
          </a:p>
        </p:txBody>
      </p:sp>
      <p:sp>
        <p:nvSpPr>
          <p:cNvPr id="11" name="TextBox 19">
            <a:extLst>
              <a:ext uri="{FF2B5EF4-FFF2-40B4-BE49-F238E27FC236}">
                <a16:creationId xmlns:a16="http://schemas.microsoft.com/office/drawing/2014/main" id="{D0D606FC-BBCD-BF9E-C259-DF5B00B78E02}"/>
              </a:ext>
            </a:extLst>
          </p:cNvPr>
          <p:cNvSpPr txBox="1"/>
          <p:nvPr/>
        </p:nvSpPr>
        <p:spPr>
          <a:xfrm>
            <a:off x="690588" y="755650"/>
            <a:ext cx="10600365" cy="820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449"/>
              </a:lnSpc>
            </a:pPr>
            <a:r>
              <a:rPr lang="fr-CA" sz="5400" b="1" dirty="0">
                <a:solidFill>
                  <a:srgbClr val="4C6EB1"/>
                </a:solidFill>
                <a:latin typeface="Arial Narrow" panose="020B0606020202030204" pitchFamily="34" charset="0"/>
                <a:ea typeface="Proxima Nova Bold"/>
                <a:cs typeface="Proxima Nova Bold"/>
                <a:sym typeface="Proxima Nova Bold"/>
              </a:rPr>
              <a:t>Asymétrie de la valeur immobilière</a:t>
            </a:r>
            <a:endParaRPr lang="en-US" sz="5400" b="1" dirty="0">
              <a:solidFill>
                <a:srgbClr val="4C6EB1"/>
              </a:solidFill>
              <a:latin typeface="Arial Narrow" panose="020B0606020202030204" pitchFamily="34" charset="0"/>
              <a:ea typeface="Proxima Nova Bold"/>
              <a:cs typeface="Proxima Nova Bold"/>
              <a:sym typeface="Proxima Nova Bold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AADCA84-B72B-B2B8-2437-DF6B8BE472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958" y="2786281"/>
            <a:ext cx="7886176" cy="352500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CF17177-78F3-A528-03F3-CA97586EA1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4556" y="3558105"/>
            <a:ext cx="3574090" cy="1828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515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D8EFDB-ED0B-F0D6-222B-EB64C2D43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F9DF4127-F02B-C57B-A1AC-55C91BA3B7A8}"/>
              </a:ext>
            </a:extLst>
          </p:cNvPr>
          <p:cNvSpPr/>
          <p:nvPr/>
        </p:nvSpPr>
        <p:spPr>
          <a:xfrm>
            <a:off x="0" y="0"/>
            <a:ext cx="12192000" cy="19317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310D89-2178-F2D1-1CF1-669C9ABEB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27845" y="5818663"/>
            <a:ext cx="421943" cy="365125"/>
          </a:xfrm>
        </p:spPr>
        <p:txBody>
          <a:bodyPr/>
          <a:lstStyle/>
          <a:p>
            <a:fld id="{03E40FAA-55FC-4191-83E4-B554338F11FB}" type="slidenum">
              <a:rPr lang="fr-CA" smtClean="0"/>
              <a:pPr/>
              <a:t>13</a:t>
            </a:fld>
            <a:endParaRPr lang="fr-CA" dirty="0"/>
          </a:p>
        </p:txBody>
      </p:sp>
      <p:sp>
        <p:nvSpPr>
          <p:cNvPr id="11" name="TextBox 19">
            <a:extLst>
              <a:ext uri="{FF2B5EF4-FFF2-40B4-BE49-F238E27FC236}">
                <a16:creationId xmlns:a16="http://schemas.microsoft.com/office/drawing/2014/main" id="{5CCB7491-4B6A-6215-7CE0-A06E11468D7A}"/>
              </a:ext>
            </a:extLst>
          </p:cNvPr>
          <p:cNvSpPr txBox="1"/>
          <p:nvPr/>
        </p:nvSpPr>
        <p:spPr>
          <a:xfrm>
            <a:off x="690588" y="755650"/>
            <a:ext cx="10600365" cy="820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449"/>
              </a:lnSpc>
            </a:pPr>
            <a:r>
              <a:rPr lang="fr-CA" sz="5400" b="1" dirty="0">
                <a:solidFill>
                  <a:srgbClr val="4C6EB1"/>
                </a:solidFill>
                <a:latin typeface="Arial Narrow" panose="020B0606020202030204" pitchFamily="34" charset="0"/>
                <a:ea typeface="Proxima Nova Bold"/>
                <a:cs typeface="Proxima Nova Bold"/>
                <a:sym typeface="Proxima Nova Bold"/>
              </a:rPr>
              <a:t>Chaîne de transmission du risque</a:t>
            </a:r>
            <a:endParaRPr lang="en-US" sz="5400" b="1" dirty="0">
              <a:solidFill>
                <a:srgbClr val="4C6EB1"/>
              </a:solidFill>
              <a:latin typeface="Arial Narrow" panose="020B0606020202030204" pitchFamily="34" charset="0"/>
              <a:ea typeface="Proxima Nova Bold"/>
              <a:cs typeface="Proxima Nova Bold"/>
              <a:sym typeface="Proxima Nova Bold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BE848D0-2A0B-611C-B127-AA752FE1B5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240" y="1931788"/>
            <a:ext cx="5654530" cy="4404742"/>
          </a:xfrm>
          <a:prstGeom prst="rect">
            <a:avLst/>
          </a:prstGeom>
        </p:spPr>
      </p:pic>
      <p:pic>
        <p:nvPicPr>
          <p:cNvPr id="7" name="Image 6" descr="L'accumulation d'eau importante au coin de René-Lévesque et De Lorimier.">
            <a:extLst>
              <a:ext uri="{FF2B5EF4-FFF2-40B4-BE49-F238E27FC236}">
                <a16:creationId xmlns:a16="http://schemas.microsoft.com/office/drawing/2014/main" id="{AECDBF82-25F0-A7AA-3DFA-04A84CCA7A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7010" y="2339992"/>
            <a:ext cx="5552482" cy="3123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083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0756AC-7328-53BC-90B6-2B64417DEE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63FF832-4B4D-66F8-E320-27A90EB51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27845" y="5818663"/>
            <a:ext cx="421943" cy="365125"/>
          </a:xfrm>
        </p:spPr>
        <p:txBody>
          <a:bodyPr/>
          <a:lstStyle/>
          <a:p>
            <a:fld id="{03E40FAA-55FC-4191-83E4-B554338F11FB}" type="slidenum">
              <a:rPr lang="fr-CA" smtClean="0"/>
              <a:pPr/>
              <a:t>14</a:t>
            </a:fld>
            <a:endParaRPr lang="fr-CA" dirty="0"/>
          </a:p>
        </p:txBody>
      </p:sp>
      <p:sp>
        <p:nvSpPr>
          <p:cNvPr id="11" name="TextBox 19">
            <a:extLst>
              <a:ext uri="{FF2B5EF4-FFF2-40B4-BE49-F238E27FC236}">
                <a16:creationId xmlns:a16="http://schemas.microsoft.com/office/drawing/2014/main" id="{68D5D6CB-C9EE-36DA-B424-8C1897AD0C93}"/>
              </a:ext>
            </a:extLst>
          </p:cNvPr>
          <p:cNvSpPr txBox="1"/>
          <p:nvPr/>
        </p:nvSpPr>
        <p:spPr>
          <a:xfrm>
            <a:off x="690588" y="590117"/>
            <a:ext cx="4771958" cy="32194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449"/>
              </a:lnSpc>
            </a:pPr>
            <a:r>
              <a:rPr lang="en-US" sz="5000" b="1" dirty="0" err="1">
                <a:solidFill>
                  <a:srgbClr val="4C6EB1"/>
                </a:solidFill>
                <a:latin typeface="Arial Narrow" panose="020B0606020202030204" pitchFamily="34" charset="0"/>
                <a:ea typeface="Proxima Nova Bold"/>
                <a:cs typeface="Proxima Nova Bold"/>
                <a:sym typeface="Proxima Nova Bold"/>
              </a:rPr>
              <a:t>Trajectoire</a:t>
            </a:r>
            <a:r>
              <a:rPr lang="en-US" sz="5000" b="1" dirty="0">
                <a:solidFill>
                  <a:srgbClr val="4C6EB1"/>
                </a:solidFill>
                <a:latin typeface="Arial Narrow" panose="020B0606020202030204" pitchFamily="34" charset="0"/>
                <a:ea typeface="Proxima Nova Bold"/>
                <a:cs typeface="Proxima Nova Bold"/>
                <a:sym typeface="Proxima Nova Bold"/>
              </a:rPr>
              <a:t> financière</a:t>
            </a:r>
          </a:p>
          <a:p>
            <a:pPr>
              <a:lnSpc>
                <a:spcPts val="6449"/>
              </a:lnSpc>
            </a:pPr>
            <a:r>
              <a:rPr lang="en-US" sz="5000" b="1" dirty="0">
                <a:solidFill>
                  <a:srgbClr val="4C6EB1"/>
                </a:solidFill>
                <a:latin typeface="Arial Narrow" panose="020B0606020202030204" pitchFamily="34" charset="0"/>
                <a:ea typeface="Proxima Nova Bold"/>
                <a:cs typeface="Proxima Nova Bold"/>
                <a:sym typeface="Proxima Nova Bold"/>
              </a:rPr>
              <a:t>vers un </a:t>
            </a:r>
            <a:r>
              <a:rPr lang="en-US" sz="5000" b="1" dirty="0" err="1">
                <a:solidFill>
                  <a:srgbClr val="4C6EB1"/>
                </a:solidFill>
                <a:latin typeface="Arial Narrow" panose="020B0606020202030204" pitchFamily="34" charset="0"/>
                <a:ea typeface="Proxima Nova Bold"/>
                <a:cs typeface="Proxima Nova Bold"/>
                <a:sym typeface="Proxima Nova Bold"/>
              </a:rPr>
              <a:t>actif</a:t>
            </a:r>
            <a:r>
              <a:rPr lang="en-US" sz="5000" b="1" dirty="0">
                <a:solidFill>
                  <a:srgbClr val="4C6EB1"/>
                </a:solidFill>
                <a:latin typeface="Arial Narrow" panose="020B0606020202030204" pitchFamily="34" charset="0"/>
                <a:ea typeface="Proxima Nova Bold"/>
                <a:cs typeface="Proxima Nova Bold"/>
                <a:sym typeface="Proxima Nova Bold"/>
              </a:rPr>
              <a:t> </a:t>
            </a:r>
            <a:r>
              <a:rPr lang="en-US" sz="5000" b="1" dirty="0" err="1">
                <a:solidFill>
                  <a:srgbClr val="4C6EB1"/>
                </a:solidFill>
                <a:latin typeface="Arial Narrow" panose="020B0606020202030204" pitchFamily="34" charset="0"/>
                <a:ea typeface="Proxima Nova Bold"/>
                <a:cs typeface="Proxima Nova Bold"/>
                <a:sym typeface="Proxima Nova Bold"/>
              </a:rPr>
              <a:t>échoué</a:t>
            </a:r>
            <a:endParaRPr lang="en-US" sz="5000" b="1" dirty="0">
              <a:solidFill>
                <a:srgbClr val="4C6EB1"/>
              </a:solidFill>
              <a:latin typeface="Arial Narrow" panose="020B0606020202030204" pitchFamily="34" charset="0"/>
              <a:ea typeface="Proxima Nova Bold"/>
              <a:cs typeface="Proxima Nova Bold"/>
              <a:sym typeface="Proxima Nova Bold"/>
            </a:endParaRPr>
          </a:p>
        </p:txBody>
      </p:sp>
      <p:pic>
        <p:nvPicPr>
          <p:cNvPr id="2" name="Espace réservé du contenu 7">
            <a:extLst>
              <a:ext uri="{FF2B5EF4-FFF2-40B4-BE49-F238E27FC236}">
                <a16:creationId xmlns:a16="http://schemas.microsoft.com/office/drawing/2014/main" id="{B255CC44-F7A2-B8B6-BBCD-CE63D803CCE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186"/>
          <a:stretch>
            <a:fillRect/>
          </a:stretch>
        </p:blipFill>
        <p:spPr bwMode="auto">
          <a:xfrm>
            <a:off x="5167874" y="649375"/>
            <a:ext cx="6904857" cy="561850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a14="http://schemas.microsoft.com/office/drawing/2010/main"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ma14="http://schemas.microsoft.com/office/mac/drawingml/2011/main" xmlns="" val="1"/>
            </a:ext>
            <a:ext uri="{909E8E84-426E-40dd-AFC4-6F175D3DCCD1}">
              <a14:hiddenFill xmlns:ma14="http://schemas.microsoft.com/office/mac/drawingml/2011/main"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a14="http://schemas.microsoft.com/office/mac/drawingml/2011/main"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05870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E1F1F247-5809-528C-8371-685A7F6CE5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0191" y="1782388"/>
            <a:ext cx="7764027" cy="4483654"/>
          </a:xfrm>
          <a:prstGeom prst="rect">
            <a:avLst/>
          </a:prstGeom>
        </p:spPr>
      </p:pic>
      <p:sp>
        <p:nvSpPr>
          <p:cNvPr id="9" name="TextBox 19">
            <a:extLst>
              <a:ext uri="{FF2B5EF4-FFF2-40B4-BE49-F238E27FC236}">
                <a16:creationId xmlns:a16="http://schemas.microsoft.com/office/drawing/2014/main" id="{C97C0DB9-A72B-CB23-3485-280D176F8C71}"/>
              </a:ext>
            </a:extLst>
          </p:cNvPr>
          <p:cNvSpPr txBox="1"/>
          <p:nvPr/>
        </p:nvSpPr>
        <p:spPr>
          <a:xfrm>
            <a:off x="690589" y="477354"/>
            <a:ext cx="2895450" cy="820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449"/>
              </a:lnSpc>
            </a:pPr>
            <a:r>
              <a:rPr lang="fr-CA" sz="5400" b="1" dirty="0">
                <a:solidFill>
                  <a:srgbClr val="4C6EB1"/>
                </a:solidFill>
                <a:latin typeface="Arial Narrow" panose="020B0606020202030204" pitchFamily="34" charset="0"/>
                <a:ea typeface="Proxima Nova Bold"/>
                <a:cs typeface="Proxima Nova Bold"/>
                <a:sym typeface="Proxima Nova Bold"/>
              </a:rPr>
              <a:t>Exemples</a:t>
            </a:r>
            <a:endParaRPr lang="en-US" sz="5400" b="1" dirty="0">
              <a:solidFill>
                <a:srgbClr val="4C6EB1"/>
              </a:solidFill>
              <a:latin typeface="Arial Narrow" panose="020B0606020202030204" pitchFamily="34" charset="0"/>
              <a:ea typeface="Proxima Nova Bold"/>
              <a:cs typeface="Proxima Nova Bold"/>
              <a:sym typeface="Proxima Nova Bold"/>
            </a:endParaRPr>
          </a:p>
        </p:txBody>
      </p:sp>
      <p:sp>
        <p:nvSpPr>
          <p:cNvPr id="10" name="TextBox 19">
            <a:extLst>
              <a:ext uri="{FF2B5EF4-FFF2-40B4-BE49-F238E27FC236}">
                <a16:creationId xmlns:a16="http://schemas.microsoft.com/office/drawing/2014/main" id="{049A1C8D-06EA-ED58-682D-07B1292B0004}"/>
              </a:ext>
            </a:extLst>
          </p:cNvPr>
          <p:cNvSpPr txBox="1"/>
          <p:nvPr/>
        </p:nvSpPr>
        <p:spPr>
          <a:xfrm>
            <a:off x="3630191" y="956332"/>
            <a:ext cx="8714479" cy="6835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449"/>
              </a:lnSpc>
            </a:pPr>
            <a:r>
              <a:rPr lang="fr-CA" sz="2000" b="1" dirty="0">
                <a:solidFill>
                  <a:srgbClr val="4C6EB1"/>
                </a:solidFill>
                <a:latin typeface="Arial Narrow" panose="020B0606020202030204" pitchFamily="34" charset="0"/>
                <a:ea typeface="Proxima Nova Bold"/>
                <a:cs typeface="Proxima Nova Bold"/>
                <a:sym typeface="Proxima Nova Bold"/>
              </a:rPr>
              <a:t>Matrice de sensibilité de la valeur marchande par type de risque</a:t>
            </a:r>
            <a:endParaRPr lang="en-US" sz="2000" b="1" dirty="0">
              <a:solidFill>
                <a:srgbClr val="4C6EB1"/>
              </a:solidFill>
              <a:latin typeface="Arial Narrow" panose="020B0606020202030204" pitchFamily="34" charset="0"/>
              <a:ea typeface="Proxima Nova Bold"/>
              <a:cs typeface="Proxima Nova Bold"/>
              <a:sym typeface="Proxima Nova Bold"/>
            </a:endParaRPr>
          </a:p>
        </p:txBody>
      </p:sp>
    </p:spTree>
    <p:extLst>
      <p:ext uri="{BB962C8B-B14F-4D97-AF65-F5344CB8AC3E}">
        <p14:creationId xmlns:p14="http://schemas.microsoft.com/office/powerpoint/2010/main" val="11811513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5EA9E-70FA-DAF6-9EB2-505F8E0C4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9">
            <a:extLst>
              <a:ext uri="{FF2B5EF4-FFF2-40B4-BE49-F238E27FC236}">
                <a16:creationId xmlns:a16="http://schemas.microsoft.com/office/drawing/2014/main" id="{9B855818-71E2-8F54-C485-7E4AF43A9D5D}"/>
              </a:ext>
            </a:extLst>
          </p:cNvPr>
          <p:cNvSpPr txBox="1"/>
          <p:nvPr/>
        </p:nvSpPr>
        <p:spPr>
          <a:xfrm>
            <a:off x="690589" y="477354"/>
            <a:ext cx="8922538" cy="820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449"/>
              </a:lnSpc>
            </a:pPr>
            <a:r>
              <a:rPr lang="fr-CA" sz="5400" b="1" dirty="0">
                <a:solidFill>
                  <a:srgbClr val="4C6EB1"/>
                </a:solidFill>
                <a:latin typeface="Arial Narrow" panose="020B0606020202030204" pitchFamily="34" charset="0"/>
                <a:ea typeface="Proxima Nova Bold"/>
                <a:cs typeface="Proxima Nova Bold"/>
                <a:sym typeface="Proxima Nova Bold"/>
              </a:rPr>
              <a:t>Exemple France - DPE</a:t>
            </a:r>
            <a:endParaRPr lang="en-US" sz="5400" b="1" dirty="0">
              <a:solidFill>
                <a:srgbClr val="4C6EB1"/>
              </a:solidFill>
              <a:latin typeface="Arial Narrow" panose="020B0606020202030204" pitchFamily="34" charset="0"/>
              <a:ea typeface="Proxima Nova Bold"/>
              <a:cs typeface="Proxima Nova Bold"/>
              <a:sym typeface="Proxima Nova Bold"/>
            </a:endParaRPr>
          </a:p>
        </p:txBody>
      </p:sp>
      <p:pic>
        <p:nvPicPr>
          <p:cNvPr id="2" name="Espace réservé du contenu 7">
            <a:extLst>
              <a:ext uri="{FF2B5EF4-FFF2-40B4-BE49-F238E27FC236}">
                <a16:creationId xmlns:a16="http://schemas.microsoft.com/office/drawing/2014/main" id="{B3D21C11-BBC7-5399-8205-237433B242D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 bwMode="auto">
          <a:xfrm>
            <a:off x="1782534" y="1598212"/>
            <a:ext cx="8626931" cy="432911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a14="http://schemas.microsoft.com/office/drawing/2010/main"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ma14="http://schemas.microsoft.com/office/mac/drawingml/2011/main" xmlns="" val="1"/>
            </a:ext>
            <a:ext uri="{909E8E84-426E-40dd-AFC4-6F175D3DCCD1}">
              <a14:hiddenFill xmlns:ma14="http://schemas.microsoft.com/office/mac/drawingml/2011/main"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a14="http://schemas.microsoft.com/office/mac/drawingml/2011/main" xmlns:a16="http://schemas.microsoft.com/office/drawing/2014/main" xmlns:asvg="http://schemas.microsoft.com/office/drawing/2016/SVG/main" xmlns:p14="http://schemas.microsoft.com/office/powerpoint/2010/main" xmlns:p15="http://schemas.microsoft.com/office/powerpoint/2012/main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8F6848D-E25A-50C0-C3FF-57BDDF090C9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 flipH="1">
            <a:off x="2019630" y="6081699"/>
            <a:ext cx="822165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1400"/>
              </a:spcBef>
            </a:pPr>
            <a:r>
              <a:rPr lang="fr-CA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Étude de Deloitte : https://www.deloitte.com/fr/fr/services/consulting-risk/analysis/dpe-nouvelle-dimension-dans-valorisation-immobiliere-pour-etablissements-bancaires.html</a:t>
            </a:r>
          </a:p>
        </p:txBody>
      </p:sp>
    </p:spTree>
    <p:extLst>
      <p:ext uri="{BB962C8B-B14F-4D97-AF65-F5344CB8AC3E}">
        <p14:creationId xmlns:p14="http://schemas.microsoft.com/office/powerpoint/2010/main" val="12873789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19D02-EE18-6386-3C2D-91FA5B5129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9">
            <a:extLst>
              <a:ext uri="{FF2B5EF4-FFF2-40B4-BE49-F238E27FC236}">
                <a16:creationId xmlns:a16="http://schemas.microsoft.com/office/drawing/2014/main" id="{CA4BC91A-A16E-6DD5-BFAD-D38F331E69BB}"/>
              </a:ext>
            </a:extLst>
          </p:cNvPr>
          <p:cNvSpPr txBox="1"/>
          <p:nvPr/>
        </p:nvSpPr>
        <p:spPr>
          <a:xfrm>
            <a:off x="565318" y="262669"/>
            <a:ext cx="7284569" cy="7289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449"/>
              </a:lnSpc>
            </a:pPr>
            <a:r>
              <a:rPr lang="fr-CA" sz="4000" b="1" dirty="0">
                <a:solidFill>
                  <a:srgbClr val="4C6EB1"/>
                </a:solidFill>
                <a:latin typeface="Arial Narrow" panose="020B0606020202030204" pitchFamily="34" charset="0"/>
                <a:ea typeface="Proxima Nova Bold"/>
                <a:cs typeface="Proxima Nova Bold"/>
                <a:sym typeface="Proxima Nova Bold"/>
              </a:rPr>
              <a:t>Entonnoir de la décision</a:t>
            </a:r>
            <a:endParaRPr lang="en-US" sz="4000" b="1" dirty="0">
              <a:solidFill>
                <a:srgbClr val="4C6EB1"/>
              </a:solidFill>
              <a:latin typeface="Arial Narrow" panose="020B0606020202030204" pitchFamily="34" charset="0"/>
              <a:ea typeface="Proxima Nova Bold"/>
              <a:cs typeface="Proxima Nova Bold"/>
              <a:sym typeface="Proxima Nova Bold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BB969B2-7E08-9250-2261-F691C5E573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7272" y="1467545"/>
            <a:ext cx="6837455" cy="5216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1148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9EE6ED-5DEB-8491-D914-9A440AC15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9">
            <a:extLst>
              <a:ext uri="{FF2B5EF4-FFF2-40B4-BE49-F238E27FC236}">
                <a16:creationId xmlns:a16="http://schemas.microsoft.com/office/drawing/2014/main" id="{B76A5786-43BF-8B42-75A6-2FDE8D4686BD}"/>
              </a:ext>
            </a:extLst>
          </p:cNvPr>
          <p:cNvSpPr txBox="1"/>
          <p:nvPr/>
        </p:nvSpPr>
        <p:spPr>
          <a:xfrm>
            <a:off x="565318" y="262669"/>
            <a:ext cx="7284569" cy="7289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449"/>
              </a:lnSpc>
            </a:pPr>
            <a:r>
              <a:rPr lang="fr-CA" sz="4000" b="1" dirty="0">
                <a:solidFill>
                  <a:srgbClr val="4C6EB1"/>
                </a:solidFill>
                <a:latin typeface="Arial Narrow" panose="020B0606020202030204" pitchFamily="34" charset="0"/>
                <a:ea typeface="Proxima Nova Bold"/>
                <a:cs typeface="Proxima Nova Bold"/>
                <a:sym typeface="Proxima Nova Bold"/>
              </a:rPr>
              <a:t>Cadre d’intégration du risque</a:t>
            </a:r>
            <a:endParaRPr lang="en-US" sz="4000" b="1" dirty="0">
              <a:solidFill>
                <a:srgbClr val="4C6EB1"/>
              </a:solidFill>
              <a:latin typeface="Arial Narrow" panose="020B0606020202030204" pitchFamily="34" charset="0"/>
              <a:ea typeface="Proxima Nova Bold"/>
              <a:cs typeface="Proxima Nova Bold"/>
              <a:sym typeface="Proxima Nova Bold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3BE33D5-21C9-F2F7-2F48-1E7F944F9E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6658" y="1289497"/>
            <a:ext cx="8416457" cy="5305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6233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169B0-0372-7E95-CD48-486221960E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F5BE836-B0F4-BBBC-807D-C267D0E3C5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2358" y="341665"/>
            <a:ext cx="8875058" cy="6858000"/>
          </a:xfrm>
          <a:prstGeom prst="rect">
            <a:avLst/>
          </a:prstGeom>
        </p:spPr>
      </p:pic>
      <p:sp>
        <p:nvSpPr>
          <p:cNvPr id="9" name="TextBox 19">
            <a:extLst>
              <a:ext uri="{FF2B5EF4-FFF2-40B4-BE49-F238E27FC236}">
                <a16:creationId xmlns:a16="http://schemas.microsoft.com/office/drawing/2014/main" id="{638C835C-A0A4-DB22-9D20-85616E6E3DFB}"/>
              </a:ext>
            </a:extLst>
          </p:cNvPr>
          <p:cNvSpPr txBox="1"/>
          <p:nvPr/>
        </p:nvSpPr>
        <p:spPr>
          <a:xfrm>
            <a:off x="565318" y="262669"/>
            <a:ext cx="7284569" cy="7289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449"/>
              </a:lnSpc>
            </a:pPr>
            <a:r>
              <a:rPr lang="fr-CA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Proxima Nova Bold"/>
                <a:cs typeface="Proxima Nova Bold"/>
                <a:sym typeface="Proxima Nova Bold"/>
              </a:rPr>
              <a:t>Exemple : </a:t>
            </a:r>
            <a:r>
              <a:rPr lang="fr-CA" sz="4000" b="1" dirty="0">
                <a:solidFill>
                  <a:srgbClr val="4C6EB1"/>
                </a:solidFill>
                <a:latin typeface="Arial Narrow" panose="020B0606020202030204" pitchFamily="34" charset="0"/>
                <a:ea typeface="Proxima Nova Bold"/>
                <a:cs typeface="Proxima Nova Bold"/>
                <a:sym typeface="Proxima Nova Bold"/>
              </a:rPr>
              <a:t>Matrice de risques </a:t>
            </a:r>
            <a:endParaRPr lang="en-US" sz="4000" b="1" dirty="0">
              <a:solidFill>
                <a:srgbClr val="4C6EB1"/>
              </a:solidFill>
              <a:latin typeface="Arial Narrow" panose="020B0606020202030204" pitchFamily="34" charset="0"/>
              <a:ea typeface="Proxima Nova Bold"/>
              <a:cs typeface="Proxima Nova Bold"/>
              <a:sym typeface="Proxima Nova Bold"/>
            </a:endParaRPr>
          </a:p>
        </p:txBody>
      </p:sp>
    </p:spTree>
    <p:extLst>
      <p:ext uri="{BB962C8B-B14F-4D97-AF65-F5344CB8AC3E}">
        <p14:creationId xmlns:p14="http://schemas.microsoft.com/office/powerpoint/2010/main" val="7806830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5A750B2-BC76-AECB-9CA5-49DB62BA2C1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rcRect l="945" r="941"/>
          <a:stretch>
            <a:fillRect/>
          </a:stretch>
        </p:blipFill>
        <p:spPr>
          <a:xfrm>
            <a:off x="4174959" y="1411033"/>
            <a:ext cx="7481654" cy="5038678"/>
          </a:xfrm>
          <a:prstGeom prst="rect">
            <a:avLst/>
          </a:prstGeom>
        </p:spPr>
      </p:pic>
      <p:sp>
        <p:nvSpPr>
          <p:cNvPr id="5" name="TextBox 19">
            <a:extLst>
              <a:ext uri="{FF2B5EF4-FFF2-40B4-BE49-F238E27FC236}">
                <a16:creationId xmlns:a16="http://schemas.microsoft.com/office/drawing/2014/main" id="{CB7215A3-1EA5-4F65-4E54-43E2E5231539}"/>
              </a:ext>
            </a:extLst>
          </p:cNvPr>
          <p:cNvSpPr txBox="1"/>
          <p:nvPr/>
        </p:nvSpPr>
        <p:spPr>
          <a:xfrm>
            <a:off x="565318" y="262669"/>
            <a:ext cx="7284569" cy="7289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449"/>
              </a:lnSpc>
            </a:pPr>
            <a:r>
              <a:rPr lang="fr-CA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Proxima Nova Bold"/>
                <a:cs typeface="Proxima Nova Bold"/>
                <a:sym typeface="Proxima Nova Bold"/>
              </a:rPr>
              <a:t>Exemple : </a:t>
            </a:r>
            <a:r>
              <a:rPr lang="fr-CA" sz="4000" b="1" dirty="0">
                <a:solidFill>
                  <a:srgbClr val="4C6EB1"/>
                </a:solidFill>
                <a:latin typeface="Arial Narrow" panose="020B0606020202030204" pitchFamily="34" charset="0"/>
                <a:ea typeface="Proxima Nova Bold"/>
                <a:cs typeface="Proxima Nova Bold"/>
                <a:sym typeface="Proxima Nova Bold"/>
              </a:rPr>
              <a:t>Matrice de risques </a:t>
            </a:r>
            <a:endParaRPr lang="en-US" sz="4000" b="1" dirty="0">
              <a:solidFill>
                <a:srgbClr val="4C6EB1"/>
              </a:solidFill>
              <a:latin typeface="Arial Narrow" panose="020B0606020202030204" pitchFamily="34" charset="0"/>
              <a:ea typeface="Proxima Nova Bold"/>
              <a:cs typeface="Proxima Nova Bold"/>
              <a:sym typeface="Proxima Nova Bold"/>
            </a:endParaRPr>
          </a:p>
        </p:txBody>
      </p:sp>
    </p:spTree>
    <p:extLst>
      <p:ext uri="{BB962C8B-B14F-4D97-AF65-F5344CB8AC3E}">
        <p14:creationId xmlns:p14="http://schemas.microsoft.com/office/powerpoint/2010/main" val="17550097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9F7C508-02A4-995D-C875-CE12E9CE28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64" y="0"/>
            <a:ext cx="110290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4899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5396C3-90D8-F8BE-0679-EB16938A7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B4C3900E-79FE-C3BB-BE33-30AA4D5A07D4}"/>
              </a:ext>
            </a:extLst>
          </p:cNvPr>
          <p:cNvSpPr/>
          <p:nvPr/>
        </p:nvSpPr>
        <p:spPr>
          <a:xfrm>
            <a:off x="0" y="0"/>
            <a:ext cx="12192000" cy="12226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6A98C43-0B31-6A23-EDC8-1377D4B55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27845" y="5818663"/>
            <a:ext cx="421943" cy="365125"/>
          </a:xfrm>
        </p:spPr>
        <p:txBody>
          <a:bodyPr/>
          <a:lstStyle/>
          <a:p>
            <a:fld id="{03E40FAA-55FC-4191-83E4-B554338F11FB}" type="slidenum">
              <a:rPr lang="fr-CA" smtClean="0"/>
              <a:pPr/>
              <a:t>22</a:t>
            </a:fld>
            <a:endParaRPr lang="fr-CA" dirty="0"/>
          </a:p>
        </p:txBody>
      </p:sp>
      <p:sp>
        <p:nvSpPr>
          <p:cNvPr id="11" name="TextBox 19">
            <a:extLst>
              <a:ext uri="{FF2B5EF4-FFF2-40B4-BE49-F238E27FC236}">
                <a16:creationId xmlns:a16="http://schemas.microsoft.com/office/drawing/2014/main" id="{9BF9B1D7-577D-38D2-0D36-797285579DD0}"/>
              </a:ext>
            </a:extLst>
          </p:cNvPr>
          <p:cNvSpPr txBox="1"/>
          <p:nvPr/>
        </p:nvSpPr>
        <p:spPr>
          <a:xfrm>
            <a:off x="749423" y="247632"/>
            <a:ext cx="10600365" cy="7515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449"/>
              </a:lnSpc>
            </a:pPr>
            <a:r>
              <a:rPr lang="en-US" sz="4800" b="1" dirty="0" err="1">
                <a:solidFill>
                  <a:srgbClr val="4C6EB1"/>
                </a:solidFill>
                <a:latin typeface="Arial Narrow" panose="020B0606020202030204" pitchFamily="34" charset="0"/>
                <a:ea typeface="Proxima Nova Bold"/>
                <a:cs typeface="Proxima Nova Bold"/>
                <a:sym typeface="Proxima Nova Bold"/>
              </a:rPr>
              <a:t>Recommandations</a:t>
            </a:r>
            <a:endParaRPr lang="en-US" sz="4800" b="1" dirty="0">
              <a:solidFill>
                <a:srgbClr val="4C6EB1"/>
              </a:solidFill>
              <a:latin typeface="Arial Narrow" panose="020B0606020202030204" pitchFamily="34" charset="0"/>
              <a:ea typeface="Proxima Nova Bold"/>
              <a:cs typeface="Proxima Nova Bold"/>
              <a:sym typeface="Proxima Nova Bold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38425EB7-1283-9760-E2BF-6D89135402A4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49423" y="1527309"/>
            <a:ext cx="7143293" cy="502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indent="-457200">
              <a:buClr>
                <a:srgbClr val="4C6EB1"/>
              </a:buClr>
              <a:buSzPct val="105000"/>
              <a:buFont typeface="+mj-lt"/>
              <a:buAutoNum type="arabicPeriod"/>
            </a:pPr>
            <a:r>
              <a:rPr lang="fr-CA" sz="1560" b="1" dirty="0">
                <a:latin typeface="Arial" panose="020B0604020202020204" pitchFamily="34" charset="0"/>
                <a:cs typeface="Arial" panose="020B0604020202020204" pitchFamily="34" charset="0"/>
              </a:rPr>
              <a:t>Centraliser et uniformiser les informations </a:t>
            </a:r>
            <a:r>
              <a:rPr lang="fr-CA" sz="1560" dirty="0">
                <a:latin typeface="Arial" panose="020B0604020202020204" pitchFamily="34" charset="0"/>
                <a:cs typeface="Arial" panose="020B0604020202020204" pitchFamily="34" charset="0"/>
              </a:rPr>
              <a:t>sur les risques énergétiques, climatiques, réglementaires et de marchés pour améliorer la compréhension du risque</a:t>
            </a:r>
          </a:p>
          <a:p>
            <a:pPr marL="457200" indent="-457200">
              <a:buClr>
                <a:srgbClr val="4C6EB1"/>
              </a:buClr>
              <a:buSzPct val="105000"/>
              <a:buFont typeface="+mj-lt"/>
              <a:buAutoNum type="arabicPeriod"/>
            </a:pPr>
            <a:endParaRPr lang="fr-CA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Clr>
                <a:srgbClr val="4C6EB1"/>
              </a:buClr>
              <a:buSzPct val="105000"/>
              <a:buFont typeface="+mj-lt"/>
              <a:buAutoNum type="arabicPeriod"/>
            </a:pPr>
            <a:r>
              <a:rPr lang="fr-CA" sz="1560" dirty="0">
                <a:latin typeface="Arial" panose="020B0604020202020204" pitchFamily="34" charset="0"/>
                <a:cs typeface="Arial" panose="020B0604020202020204" pitchFamily="34" charset="0"/>
              </a:rPr>
              <a:t>Intégration de </a:t>
            </a:r>
            <a:r>
              <a:rPr lang="fr-CA" sz="1560" b="1" dirty="0">
                <a:latin typeface="Arial" panose="020B0604020202020204" pitchFamily="34" charset="0"/>
                <a:cs typeface="Arial" panose="020B0604020202020204" pitchFamily="34" charset="0"/>
              </a:rPr>
              <a:t>modèle d’analyse de sensibilité </a:t>
            </a:r>
            <a:r>
              <a:rPr lang="fr-CA" sz="1560" dirty="0">
                <a:latin typeface="Arial" panose="020B0604020202020204" pitchFamily="34" charset="0"/>
                <a:cs typeface="Arial" panose="020B0604020202020204" pitchFamily="34" charset="0"/>
              </a:rPr>
              <a:t>des risques futurs pour l’évaluation de la valeur et le financement immobilier</a:t>
            </a:r>
          </a:p>
          <a:p>
            <a:pPr marL="457200" indent="-457200">
              <a:buClr>
                <a:srgbClr val="4C6EB1"/>
              </a:buClr>
              <a:buSzPct val="105000"/>
              <a:buFont typeface="+mj-lt"/>
              <a:buAutoNum type="arabicPeriod"/>
            </a:pPr>
            <a:endParaRPr lang="fr-CA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Clr>
                <a:srgbClr val="4C6EB1"/>
              </a:buClr>
              <a:buSzPct val="105000"/>
              <a:buFont typeface="+mj-lt"/>
              <a:buAutoNum type="arabicPeriod"/>
            </a:pPr>
            <a:r>
              <a:rPr lang="fr-CA" sz="1560" dirty="0">
                <a:latin typeface="Arial" panose="020B0604020202020204" pitchFamily="34" charset="0"/>
                <a:cs typeface="Arial" panose="020B0604020202020204" pitchFamily="34" charset="0"/>
              </a:rPr>
              <a:t>Mettre en place un </a:t>
            </a:r>
            <a:r>
              <a:rPr lang="fr-CA" sz="1560" b="1" dirty="0">
                <a:latin typeface="Arial" panose="020B0604020202020204" pitchFamily="34" charset="0"/>
                <a:cs typeface="Arial" panose="020B0604020202020204" pitchFamily="34" charset="0"/>
              </a:rPr>
              <a:t>cadre réglementaire prévisible et évolutif</a:t>
            </a:r>
          </a:p>
          <a:p>
            <a:pPr marL="457200" indent="-457200">
              <a:buClr>
                <a:srgbClr val="4C6EB1"/>
              </a:buClr>
              <a:buSzPct val="105000"/>
              <a:buFont typeface="+mj-lt"/>
              <a:buAutoNum type="arabicPeriod"/>
            </a:pPr>
            <a:endParaRPr lang="fr-CA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Clr>
                <a:srgbClr val="4C6EB1"/>
              </a:buClr>
              <a:buSzPct val="105000"/>
              <a:buFont typeface="+mj-lt"/>
              <a:buAutoNum type="arabicPeriod"/>
            </a:pPr>
            <a:r>
              <a:rPr lang="fr-CA" sz="1560" dirty="0">
                <a:latin typeface="Arial" panose="020B0604020202020204" pitchFamily="34" charset="0"/>
                <a:cs typeface="Arial" panose="020B0604020202020204" pitchFamily="34" charset="0"/>
              </a:rPr>
              <a:t>Développement d’</a:t>
            </a:r>
            <a:r>
              <a:rPr lang="fr-CA" sz="1560" b="1" dirty="0">
                <a:latin typeface="Arial" panose="020B0604020202020204" pitchFamily="34" charset="0"/>
                <a:cs typeface="Arial" panose="020B0604020202020204" pitchFamily="34" charset="0"/>
              </a:rPr>
              <a:t>un système de cotation </a:t>
            </a:r>
            <a:r>
              <a:rPr lang="fr-CA" sz="1560" dirty="0">
                <a:latin typeface="Arial" panose="020B0604020202020204" pitchFamily="34" charset="0"/>
                <a:cs typeface="Arial" panose="020B0604020202020204" pitchFamily="34" charset="0"/>
              </a:rPr>
              <a:t>ou </a:t>
            </a:r>
            <a:r>
              <a:rPr lang="fr-CA" sz="1560" b="1" dirty="0">
                <a:latin typeface="Arial" panose="020B0604020202020204" pitchFamily="34" charset="0"/>
                <a:cs typeface="Arial" panose="020B0604020202020204" pitchFamily="34" charset="0"/>
              </a:rPr>
              <a:t>d’évaluation </a:t>
            </a:r>
            <a:r>
              <a:rPr lang="fr-CA" sz="1560" dirty="0">
                <a:latin typeface="Arial" panose="020B0604020202020204" pitchFamily="34" charset="0"/>
                <a:cs typeface="Arial" panose="020B0604020202020204" pitchFamily="34" charset="0"/>
              </a:rPr>
              <a:t>du risque pour simplifier la communication entre les intervenants et permettre aux acteurs d’orienter les capitaux.</a:t>
            </a:r>
          </a:p>
          <a:p>
            <a:pPr marL="457200" indent="-457200">
              <a:buClr>
                <a:srgbClr val="4C6EB1"/>
              </a:buClr>
              <a:buSzPct val="105000"/>
              <a:buFont typeface="+mj-lt"/>
              <a:buAutoNum type="arabicPeriod"/>
            </a:pPr>
            <a:endParaRPr lang="fr-CA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Clr>
                <a:srgbClr val="4C6EB1"/>
              </a:buClr>
              <a:buSzPct val="105000"/>
              <a:buFont typeface="+mj-lt"/>
              <a:buAutoNum type="arabicPeriod"/>
            </a:pPr>
            <a:r>
              <a:rPr lang="fr-CA" sz="1560" dirty="0">
                <a:latin typeface="Arial" panose="020B0604020202020204" pitchFamily="34" charset="0"/>
                <a:cs typeface="Arial" panose="020B0604020202020204" pitchFamily="34" charset="0"/>
              </a:rPr>
              <a:t>Exiger la réalisation d’un </a:t>
            </a:r>
            <a:r>
              <a:rPr lang="fr-CA" sz="1560" b="1" dirty="0">
                <a:latin typeface="Arial" panose="020B0604020202020204" pitchFamily="34" charset="0"/>
                <a:cs typeface="Arial" panose="020B0604020202020204" pitchFamily="34" charset="0"/>
              </a:rPr>
              <a:t>plan d’investissement pluriannuel </a:t>
            </a:r>
            <a:r>
              <a:rPr lang="fr-CA" sz="1560" dirty="0">
                <a:latin typeface="Arial" panose="020B0604020202020204" pitchFamily="34" charset="0"/>
                <a:cs typeface="Arial" panose="020B0604020202020204" pitchFamily="34" charset="0"/>
              </a:rPr>
              <a:t>de transition énergétique, résilience climatique et de maintien d’actif</a:t>
            </a:r>
          </a:p>
          <a:p>
            <a:pPr marL="457200" indent="-457200">
              <a:buClr>
                <a:srgbClr val="4C6EB1"/>
              </a:buClr>
              <a:buSzPct val="105000"/>
              <a:buFont typeface="+mj-lt"/>
              <a:buAutoNum type="arabicPeriod"/>
            </a:pPr>
            <a:endParaRPr lang="fr-CA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Clr>
                <a:srgbClr val="4C6EB1"/>
              </a:buClr>
              <a:buSzPct val="105000"/>
              <a:buFont typeface="+mj-lt"/>
              <a:buAutoNum type="arabicPeriod"/>
            </a:pPr>
            <a:r>
              <a:rPr lang="fr-CA" sz="1560" dirty="0">
                <a:latin typeface="Arial" panose="020B0604020202020204" pitchFamily="34" charset="0"/>
                <a:cs typeface="Arial" panose="020B0604020202020204" pitchFamily="34" charset="0"/>
              </a:rPr>
              <a:t>Augmenter la </a:t>
            </a:r>
            <a:r>
              <a:rPr lang="fr-CA" sz="1560" b="1" dirty="0">
                <a:latin typeface="Arial" panose="020B0604020202020204" pitchFamily="34" charset="0"/>
                <a:cs typeface="Arial" panose="020B0604020202020204" pitchFamily="34" charset="0"/>
              </a:rPr>
              <a:t>compréhension des impacts </a:t>
            </a:r>
            <a:r>
              <a:rPr lang="fr-CA" sz="1560" dirty="0">
                <a:latin typeface="Arial" panose="020B0604020202020204" pitchFamily="34" charset="0"/>
                <a:cs typeface="Arial" panose="020B0604020202020204" pitchFamily="34" charset="0"/>
              </a:rPr>
              <a:t>sur les actifs physiques des changements climatiques pour le secteur de la finance et de l’assurance conformément à la directive B-15.</a:t>
            </a:r>
          </a:p>
          <a:p>
            <a:pPr marL="457200" indent="-457200">
              <a:buClr>
                <a:srgbClr val="4C6EB1"/>
              </a:buClr>
              <a:buSzPct val="105000"/>
              <a:buFont typeface="+mj-lt"/>
              <a:buAutoNum type="arabicPeriod"/>
            </a:pPr>
            <a:endParaRPr lang="fr-CA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Clr>
                <a:srgbClr val="4C6EB1"/>
              </a:buClr>
              <a:buSzPct val="105000"/>
              <a:buFont typeface="+mj-lt"/>
              <a:buAutoNum type="arabicPeriod"/>
            </a:pPr>
            <a:r>
              <a:rPr lang="fr-CA" sz="1560" dirty="0">
                <a:latin typeface="Arial" panose="020B0604020202020204" pitchFamily="34" charset="0"/>
                <a:cs typeface="Arial" panose="020B0604020202020204" pitchFamily="34" charset="0"/>
              </a:rPr>
              <a:t>Formation d’un </a:t>
            </a:r>
            <a:r>
              <a:rPr lang="fr-CA" sz="1560" b="1" dirty="0">
                <a:latin typeface="Arial" panose="020B0604020202020204" pitchFamily="34" charset="0"/>
                <a:cs typeface="Arial" panose="020B0604020202020204" pitchFamily="34" charset="0"/>
              </a:rPr>
              <a:t>comité permanant </a:t>
            </a:r>
            <a:r>
              <a:rPr lang="fr-CA" sz="1560" dirty="0">
                <a:latin typeface="Arial" panose="020B0604020202020204" pitchFamily="34" charset="0"/>
                <a:cs typeface="Arial" panose="020B0604020202020204" pitchFamily="34" charset="0"/>
              </a:rPr>
              <a:t>sur l’évolution du risque financier en transition énergétique et changement climatique</a:t>
            </a:r>
          </a:p>
          <a:p>
            <a:pPr lvl="0" eaLnBrk="0" hangingPunct="0">
              <a:buClr>
                <a:srgbClr val="4C6EB1"/>
              </a:buClr>
              <a:buSzPct val="105000"/>
            </a:pPr>
            <a:endParaRPr kumimoji="0" lang="fr-FR" altLang="fr-FR" sz="1700" i="0" u="none" strike="noStrike" cap="none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12C9560-1161-2DF7-2D0F-8D9C7CE098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67" r="10611"/>
          <a:stretch>
            <a:fillRect/>
          </a:stretch>
        </p:blipFill>
        <p:spPr>
          <a:xfrm>
            <a:off x="7892717" y="-490326"/>
            <a:ext cx="4299284" cy="7348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2594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DE63EA-A06E-B889-CE2F-DFAF8BFB3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55716DC-89B5-8461-FE63-48BC00C83B5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139032" y="156411"/>
            <a:ext cx="11913935" cy="6701589"/>
          </a:xfrm>
          <a:prstGeom prst="rect">
            <a:avLst/>
          </a:prstGeom>
          <a:noFill/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B31AF00-B021-3459-47A2-559EAC662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27845" y="5818663"/>
            <a:ext cx="421943" cy="365125"/>
          </a:xfrm>
        </p:spPr>
        <p:txBody>
          <a:bodyPr/>
          <a:lstStyle/>
          <a:p>
            <a:fld id="{03E40FAA-55FC-4191-83E4-B554338F11FB}" type="slidenum">
              <a:rPr lang="fr-CA" smtClean="0"/>
              <a:pPr/>
              <a:t>23</a:t>
            </a:fld>
            <a:endParaRPr lang="fr-CA" dirty="0"/>
          </a:p>
        </p:txBody>
      </p:sp>
      <p:sp>
        <p:nvSpPr>
          <p:cNvPr id="11" name="TextBox 19">
            <a:extLst>
              <a:ext uri="{FF2B5EF4-FFF2-40B4-BE49-F238E27FC236}">
                <a16:creationId xmlns:a16="http://schemas.microsoft.com/office/drawing/2014/main" id="{AD5AE55C-0183-9040-137A-F50BD44CE655}"/>
              </a:ext>
            </a:extLst>
          </p:cNvPr>
          <p:cNvSpPr txBox="1"/>
          <p:nvPr/>
        </p:nvSpPr>
        <p:spPr>
          <a:xfrm>
            <a:off x="841355" y="1676298"/>
            <a:ext cx="9608444" cy="827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449"/>
              </a:lnSpc>
            </a:pPr>
            <a:r>
              <a:rPr lang="en-US" sz="6600" b="1" dirty="0">
                <a:solidFill>
                  <a:srgbClr val="4C6EB1"/>
                </a:solidFill>
                <a:latin typeface="Arial Narrow" panose="020B0606020202030204" pitchFamily="34" charset="0"/>
                <a:ea typeface="Proxima Nova Bold"/>
                <a:cs typeface="Arial" panose="020B0604020202020204" pitchFamily="34" charset="0"/>
                <a:sym typeface="Proxima Nova Bold"/>
              </a:rPr>
              <a:t>MERCI!</a:t>
            </a:r>
          </a:p>
        </p:txBody>
      </p:sp>
      <p:sp>
        <p:nvSpPr>
          <p:cNvPr id="5" name="TextBox 19">
            <a:extLst>
              <a:ext uri="{FF2B5EF4-FFF2-40B4-BE49-F238E27FC236}">
                <a16:creationId xmlns:a16="http://schemas.microsoft.com/office/drawing/2014/main" id="{A170D294-F3FA-B052-81E7-9A8578365C9F}"/>
              </a:ext>
            </a:extLst>
          </p:cNvPr>
          <p:cNvSpPr txBox="1"/>
          <p:nvPr/>
        </p:nvSpPr>
        <p:spPr>
          <a:xfrm>
            <a:off x="841355" y="2761810"/>
            <a:ext cx="5254645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Proxima Nova Bold"/>
                <a:cs typeface="Proxima Nova Bold"/>
                <a:sym typeface="Proxima Nova Bold"/>
              </a:rPr>
              <a:t>Le Livre Blanc est disponible </a:t>
            </a:r>
          </a:p>
          <a:p>
            <a:r>
              <a:rPr lang="en-US" sz="28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Proxima Nova Bold"/>
                <a:cs typeface="Proxima Nova Bold"/>
                <a:sym typeface="Proxima Nova Bold"/>
              </a:rPr>
              <a:t>dès</a:t>
            </a:r>
            <a:r>
              <a:rPr lang="en-US" sz="2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Proxima Nova Bold"/>
                <a:cs typeface="Proxima Nova Bold"/>
                <a:sym typeface="Proxima Nova Bold"/>
              </a:rPr>
              <a:t> </a:t>
            </a:r>
            <a:r>
              <a:rPr lang="en-US" sz="28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Proxima Nova Bold"/>
                <a:cs typeface="Proxima Nova Bold"/>
                <a:sym typeface="Proxima Nova Bold"/>
              </a:rPr>
              <a:t>maintenant</a:t>
            </a:r>
            <a:r>
              <a:rPr lang="en-US" sz="2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Proxima Nova Bold"/>
                <a:cs typeface="Proxima Nova Bold"/>
                <a:sym typeface="Proxima Nova Bold"/>
              </a:rPr>
              <a:t>!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EE2A92-AC43-5AE0-A054-10191A1CC2F3}"/>
              </a:ext>
            </a:extLst>
          </p:cNvPr>
          <p:cNvSpPr/>
          <p:nvPr/>
        </p:nvSpPr>
        <p:spPr>
          <a:xfrm>
            <a:off x="7012895" y="1718658"/>
            <a:ext cx="3914950" cy="3809852"/>
          </a:xfrm>
          <a:prstGeom prst="rect">
            <a:avLst/>
          </a:prstGeom>
          <a:solidFill>
            <a:srgbClr val="4C6E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25157DC-91AF-6F74-D7D2-C668C15946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3774" y="1956988"/>
            <a:ext cx="3333192" cy="333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21169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heme/theme1.xml><?xml version="1.0" encoding="utf-8"?>
<a:theme xmlns:a="http://schemas.openxmlformats.org/drawingml/2006/main" name="VanillaVTI">
  <a:themeElements>
    <a:clrScheme name="Vanill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nillaVTI" id="{54D376C6-1C9B-4C6B-8F3C-483BB307BB05}" vid="{7690D8A9-C071-45EF-BA7A-F7FA9779B11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67103D325AE3C439847A5DC3152D99E" ma:contentTypeVersion="14" ma:contentTypeDescription="Crée un document." ma:contentTypeScope="" ma:versionID="9a601fa493729a1dc271ebd4093fe2c3">
  <xsd:schema xmlns:xsd="http://www.w3.org/2001/XMLSchema" xmlns:xs="http://www.w3.org/2001/XMLSchema" xmlns:p="http://schemas.microsoft.com/office/2006/metadata/properties" xmlns:ns2="933d453b-b1ba-4f28-8cfa-4654e7d912e1" xmlns:ns3="29d33ac8-a297-4bdc-b7dc-cc54bb8624e4" targetNamespace="http://schemas.microsoft.com/office/2006/metadata/properties" ma:root="true" ma:fieldsID="41cc9760d88d5ec1f0374f5e586a78cd" ns2:_="" ns3:_="">
    <xsd:import namespace="933d453b-b1ba-4f28-8cfa-4654e7d912e1"/>
    <xsd:import namespace="29d33ac8-a297-4bdc-b7dc-cc54bb8624e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3d453b-b1ba-4f28-8cfa-4654e7d912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Balises d’images" ma:readOnly="false" ma:fieldId="{5cf76f15-5ced-4ddc-b409-7134ff3c332f}" ma:taxonomyMulti="true" ma:sspId="5f96a640-e15d-4536-8c91-2a1ab148a4d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d33ac8-a297-4bdc-b7dc-cc54bb8624e4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91066b89-02bf-4e78-bba5-4500d59ca619}" ma:internalName="TaxCatchAll" ma:showField="CatchAllData" ma:web="29d33ac8-a297-4bdc-b7dc-cc54bb8624e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33d453b-b1ba-4f28-8cfa-4654e7d912e1">
      <Terms xmlns="http://schemas.microsoft.com/office/infopath/2007/PartnerControls"/>
    </lcf76f155ced4ddcb4097134ff3c332f>
    <TaxCatchAll xmlns="29d33ac8-a297-4bdc-b7dc-cc54bb8624e4" xsi:nil="true"/>
  </documentManagement>
</p:properties>
</file>

<file path=customXml/itemProps1.xml><?xml version="1.0" encoding="utf-8"?>
<ds:datastoreItem xmlns:ds="http://schemas.openxmlformats.org/officeDocument/2006/customXml" ds:itemID="{9EDE8D4F-BF33-4CCD-B9B2-250DA1558B8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33d453b-b1ba-4f28-8cfa-4654e7d912e1"/>
    <ds:schemaRef ds:uri="29d33ac8-a297-4bdc-b7dc-cc54bb8624e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460CCB2-AE0A-4D13-B665-9E86E5F3350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2487DCE-F050-46EB-AECF-3E695CEA7E44}">
  <ds:schemaRefs>
    <ds:schemaRef ds:uri="http://schemas.microsoft.com/office/2006/documentManagement/types"/>
    <ds:schemaRef ds:uri="http://purl.org/dc/elements/1.1/"/>
    <ds:schemaRef ds:uri="http://purl.org/dc/terms/"/>
    <ds:schemaRef ds:uri="http://www.w3.org/XML/1998/namespace"/>
    <ds:schemaRef ds:uri="bd229208-a85c-4266-bad6-e37ad0266251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http://purl.org/dc/dcmitype/"/>
    <ds:schemaRef ds:uri="933d453b-b1ba-4f28-8cfa-4654e7d912e1"/>
    <ds:schemaRef ds:uri="29d33ac8-a297-4bdc-b7dc-cc54bb8624e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27059</TotalTime>
  <Words>792</Words>
  <Application>Microsoft Office PowerPoint</Application>
  <PresentationFormat>Grand écran</PresentationFormat>
  <Paragraphs>126</Paragraphs>
  <Slides>23</Slides>
  <Notes>13</Notes>
  <HiddenSlides>1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31" baseType="lpstr">
      <vt:lpstr>Aptos</vt:lpstr>
      <vt:lpstr>Arial</vt:lpstr>
      <vt:lpstr>Arial Narrow</vt:lpstr>
      <vt:lpstr>Century Gothic</vt:lpstr>
      <vt:lpstr>Neue Haas Grotesk Text Pro</vt:lpstr>
      <vt:lpstr>Söhne</vt:lpstr>
      <vt:lpstr>Wingdings</vt:lpstr>
      <vt:lpstr>VanillaVTI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Sophie Larouche Guilbert</dc:creator>
  <cp:lastModifiedBy>Philippe Hudon</cp:lastModifiedBy>
  <cp:revision>6</cp:revision>
  <dcterms:created xsi:type="dcterms:W3CDTF">2026-01-07T15:24:55Z</dcterms:created>
  <dcterms:modified xsi:type="dcterms:W3CDTF">2026-09-17T14:23:21Z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0x010100D67103D325AE3C439847A5DC3152D99E</vt:lpwstr>
  </property>
  <property fmtid="{D5CDD505-2E9C-101B-9397-08002B2CF9AE}" pid="3" name="MediaServiceImageTags">
    <vt:lpwstr/>
  </property>
</Properties>
</file>